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Poppins Bold" panose="020B0604020202020204" charset="0"/>
      <p:regular r:id="rId24"/>
    </p:embeddedFont>
    <p:embeddedFont>
      <p:font typeface="Computer Says No" panose="020B0604020202020204" charset="0"/>
      <p:regular r:id="rId25"/>
    </p:embeddedFont>
    <p:embeddedFont>
      <p:font typeface="Poppins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10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sv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23.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1.svg"/><Relationship Id="rId18" Type="http://schemas.openxmlformats.org/officeDocument/2006/relationships/image" Target="../media/image35.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32.png"/><Relationship Id="rId17" Type="http://schemas.openxmlformats.org/officeDocument/2006/relationships/image" Target="../media/image45.svg"/><Relationship Id="rId2" Type="http://schemas.openxmlformats.org/officeDocument/2006/relationships/image" Target="../media/image27.png"/><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34.svg"/><Relationship Id="rId15" Type="http://schemas.openxmlformats.org/officeDocument/2006/relationships/image" Target="../media/image43.svg"/><Relationship Id="rId10" Type="http://schemas.openxmlformats.org/officeDocument/2006/relationships/image" Target="../media/image2.png"/><Relationship Id="rId19" Type="http://schemas.openxmlformats.org/officeDocument/2006/relationships/image" Target="../media/image47.svg"/><Relationship Id="rId4" Type="http://schemas.openxmlformats.org/officeDocument/2006/relationships/image" Target="../media/image28.png"/><Relationship Id="rId9" Type="http://schemas.openxmlformats.org/officeDocument/2006/relationships/image" Target="../media/image38.sv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2.png"/><Relationship Id="rId12"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6.png"/><Relationship Id="rId5" Type="http://schemas.openxmlformats.org/officeDocument/2006/relationships/image" Target="../media/image38.png"/><Relationship Id="rId15" Type="http://schemas.openxmlformats.org/officeDocument/2006/relationships/image" Target="../media/image44.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41.png"/><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3" name="Freeform 3"/>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4" name="Freeform 4"/>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6" name="Freeform 6"/>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7" name="Freeform 7"/>
          <p:cNvSpPr/>
          <p:nvPr/>
        </p:nvSpPr>
        <p:spPr>
          <a:xfrm>
            <a:off x="2651557" y="1604243"/>
            <a:ext cx="15420576" cy="8682757"/>
          </a:xfrm>
          <a:custGeom>
            <a:avLst/>
            <a:gdLst/>
            <a:ahLst/>
            <a:cxnLst/>
            <a:rect l="l" t="t" r="r" b="b"/>
            <a:pathLst>
              <a:path w="15420576" h="8682757">
                <a:moveTo>
                  <a:pt x="0" y="0"/>
                </a:moveTo>
                <a:lnTo>
                  <a:pt x="15420576" y="0"/>
                </a:lnTo>
                <a:lnTo>
                  <a:pt x="15420576" y="8682757"/>
                </a:lnTo>
                <a:lnTo>
                  <a:pt x="0" y="8682757"/>
                </a:lnTo>
                <a:lnTo>
                  <a:pt x="0" y="0"/>
                </a:lnTo>
                <a:close/>
              </a:path>
            </a:pathLst>
          </a:custGeom>
          <a:blipFill>
            <a:blip r:embed="rId6"/>
            <a:stretch>
              <a:fillRect/>
            </a:stretch>
          </a:blipFill>
        </p:spPr>
      </p:sp>
      <p:sp>
        <p:nvSpPr>
          <p:cNvPr id="8" name="TextBox 8"/>
          <p:cNvSpPr txBox="1"/>
          <p:nvPr/>
        </p:nvSpPr>
        <p:spPr>
          <a:xfrm>
            <a:off x="296567" y="4566867"/>
            <a:ext cx="10768054" cy="4691433"/>
          </a:xfrm>
          <a:prstGeom prst="rect">
            <a:avLst/>
          </a:prstGeom>
        </p:spPr>
        <p:txBody>
          <a:bodyPr lIns="0" tIns="0" rIns="0" bIns="0" rtlCol="0" anchor="t">
            <a:spAutoFit/>
          </a:bodyPr>
          <a:lstStyle/>
          <a:p>
            <a:pPr algn="ctr">
              <a:lnSpc>
                <a:spcPts val="17048"/>
              </a:lnSpc>
            </a:pPr>
            <a:r>
              <a:rPr lang="en-US" sz="23677">
                <a:solidFill>
                  <a:srgbClr val="481DCB"/>
                </a:solidFill>
                <a:latin typeface="Computer Says No"/>
              </a:rPr>
              <a:t>ORAL CANCER DETECTION</a:t>
            </a:r>
          </a:p>
        </p:txBody>
      </p:sp>
      <p:sp>
        <p:nvSpPr>
          <p:cNvPr id="9" name="TextBox 9"/>
          <p:cNvSpPr txBox="1"/>
          <p:nvPr/>
        </p:nvSpPr>
        <p:spPr>
          <a:xfrm>
            <a:off x="708594" y="3477295"/>
            <a:ext cx="9283574" cy="1000095"/>
          </a:xfrm>
          <a:prstGeom prst="rect">
            <a:avLst/>
          </a:prstGeom>
        </p:spPr>
        <p:txBody>
          <a:bodyPr lIns="0" tIns="0" rIns="0" bIns="0" rtlCol="0" anchor="t">
            <a:spAutoFit/>
          </a:bodyPr>
          <a:lstStyle/>
          <a:p>
            <a:pPr algn="ctr">
              <a:lnSpc>
                <a:spcPts val="6726"/>
              </a:lnSpc>
            </a:pPr>
            <a:r>
              <a:rPr lang="en-US" sz="9342">
                <a:solidFill>
                  <a:srgbClr val="6866E1"/>
                </a:solidFill>
                <a:latin typeface="Computer Says No"/>
              </a:rPr>
              <a:t>DEEP LEARNING BASED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917" r="-39917"/>
              </a:stretch>
            </a:blipFill>
          </p:spPr>
        </p:sp>
      </p:grpSp>
      <p:sp>
        <p:nvSpPr>
          <p:cNvPr id="4" name="TextBox 4"/>
          <p:cNvSpPr txBox="1"/>
          <p:nvPr/>
        </p:nvSpPr>
        <p:spPr>
          <a:xfrm>
            <a:off x="8437211" y="1457325"/>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481DCB"/>
                </a:solidFill>
                <a:latin typeface="Computer Says No"/>
              </a:rPr>
              <a:t>PROPOSED SYSTEM</a:t>
            </a:r>
          </a:p>
        </p:txBody>
      </p:sp>
      <p:sp>
        <p:nvSpPr>
          <p:cNvPr id="5" name="TextBox 5"/>
          <p:cNvSpPr txBox="1"/>
          <p:nvPr/>
        </p:nvSpPr>
        <p:spPr>
          <a:xfrm>
            <a:off x="8437211" y="2698066"/>
            <a:ext cx="9550039" cy="4962897"/>
          </a:xfrm>
          <a:prstGeom prst="rect">
            <a:avLst/>
          </a:prstGeom>
        </p:spPr>
        <p:txBody>
          <a:bodyPr lIns="0" tIns="0" rIns="0" bIns="0" rtlCol="0" anchor="t">
            <a:spAutoFit/>
          </a:bodyPr>
          <a:lstStyle/>
          <a:p>
            <a:pPr marL="577141" lvl="1" indent="-288571">
              <a:lnSpc>
                <a:spcPts val="4330"/>
              </a:lnSpc>
              <a:buFont typeface="Arial"/>
              <a:buChar char="•"/>
            </a:pPr>
            <a:r>
              <a:rPr lang="en-US" sz="2673" dirty="0">
                <a:solidFill>
                  <a:srgbClr val="FFFFFF"/>
                </a:solidFill>
                <a:latin typeface="Poppins Light"/>
              </a:rPr>
              <a:t>Performance evaluation metrics such as sensitivity, specificity, and area under the curve (AUC) demonstrate the effectiveness of the proposed </a:t>
            </a:r>
            <a:r>
              <a:rPr lang="en-US" sz="2673" dirty="0" smtClean="0">
                <a:solidFill>
                  <a:srgbClr val="FFFFFF"/>
                </a:solidFill>
                <a:latin typeface="Poppins Light"/>
              </a:rPr>
              <a:t>RNN </a:t>
            </a:r>
            <a:r>
              <a:rPr lang="en-US" sz="2673" dirty="0">
                <a:solidFill>
                  <a:srgbClr val="FFFFFF"/>
                </a:solidFill>
                <a:latin typeface="Poppins Light"/>
              </a:rPr>
              <a:t>approach in comparison to traditional diagnostic methods.</a:t>
            </a:r>
          </a:p>
          <a:p>
            <a:pPr marL="577141" lvl="1" indent="-288571">
              <a:lnSpc>
                <a:spcPts val="4330"/>
              </a:lnSpc>
              <a:buFont typeface="Arial"/>
              <a:buChar char="•"/>
            </a:pPr>
            <a:r>
              <a:rPr lang="en-US" sz="2673" dirty="0">
                <a:solidFill>
                  <a:srgbClr val="FFFFFF"/>
                </a:solidFill>
                <a:latin typeface="Poppins Light"/>
              </a:rPr>
              <a:t> Real-world case studies illustrate the practical implications of deploying this technology, showcasing its potential to revolutionize oral cancer diagnostics.</a:t>
            </a: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TextBox 5"/>
          <p:cNvSpPr txBox="1"/>
          <p:nvPr/>
        </p:nvSpPr>
        <p:spPr>
          <a:xfrm>
            <a:off x="2711646" y="207382"/>
            <a:ext cx="12864707" cy="1988628"/>
          </a:xfrm>
          <a:prstGeom prst="rect">
            <a:avLst/>
          </a:prstGeom>
        </p:spPr>
        <p:txBody>
          <a:bodyPr lIns="0" tIns="0" rIns="0" bIns="0" rtlCol="0" anchor="t">
            <a:spAutoFit/>
          </a:bodyPr>
          <a:lstStyle/>
          <a:p>
            <a:pPr marL="0" lvl="0" indent="0" algn="ctr">
              <a:lnSpc>
                <a:spcPts val="13362"/>
              </a:lnSpc>
              <a:spcBef>
                <a:spcPct val="0"/>
              </a:spcBef>
            </a:pPr>
            <a:r>
              <a:rPr lang="en-US" sz="18559">
                <a:solidFill>
                  <a:srgbClr val="481DCB"/>
                </a:solidFill>
                <a:latin typeface="Computer Says No"/>
              </a:rPr>
              <a:t>ARCHITECTURE</a:t>
            </a:r>
          </a:p>
        </p:txBody>
      </p:sp>
      <p:pic>
        <p:nvPicPr>
          <p:cNvPr id="6" name="Picture 5"/>
          <p:cNvPicPr>
            <a:picLocks noChangeAspect="1"/>
          </p:cNvPicPr>
          <p:nvPr/>
        </p:nvPicPr>
        <p:blipFill>
          <a:blip r:embed="rId4"/>
          <a:stretch>
            <a:fillRect/>
          </a:stretch>
        </p:blipFill>
        <p:spPr>
          <a:xfrm>
            <a:off x="5029200" y="2019300"/>
            <a:ext cx="8881398" cy="83817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rot="-5400000">
            <a:off x="2239484"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6693911"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5400000">
            <a:off x="11205431"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a:off x="15009331" y="3519251"/>
            <a:ext cx="1461470" cy="1849961"/>
          </a:xfrm>
          <a:custGeom>
            <a:avLst/>
            <a:gdLst/>
            <a:ahLst/>
            <a:cxnLst/>
            <a:rect l="l" t="t" r="r" b="b"/>
            <a:pathLst>
              <a:path w="1461470" h="1849961">
                <a:moveTo>
                  <a:pt x="0" y="0"/>
                </a:moveTo>
                <a:lnTo>
                  <a:pt x="1461470" y="0"/>
                </a:lnTo>
                <a:lnTo>
                  <a:pt x="1461470" y="1849961"/>
                </a:lnTo>
                <a:lnTo>
                  <a:pt x="0" y="1849961"/>
                </a:lnTo>
                <a:lnTo>
                  <a:pt x="0" y="0"/>
                </a:lnTo>
                <a:close/>
              </a:path>
            </a:pathLst>
          </a:custGeom>
          <a:blipFill>
            <a:blip r:embed="rId7"/>
            <a:stretch>
              <a:fillRect/>
            </a:stretch>
          </a:blipFill>
        </p:spPr>
      </p:sp>
      <p:sp>
        <p:nvSpPr>
          <p:cNvPr id="9" name="Freeform 9"/>
          <p:cNvSpPr/>
          <p:nvPr/>
        </p:nvSpPr>
        <p:spPr>
          <a:xfrm>
            <a:off x="10502100" y="3673842"/>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0" name="Freeform 10"/>
          <p:cNvSpPr/>
          <p:nvPr/>
        </p:nvSpPr>
        <p:spPr>
          <a:xfrm>
            <a:off x="6165647" y="3673842"/>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1" name="TextBox 11"/>
          <p:cNvSpPr txBox="1"/>
          <p:nvPr/>
        </p:nvSpPr>
        <p:spPr>
          <a:xfrm>
            <a:off x="5024354" y="1462452"/>
            <a:ext cx="7678893" cy="1110432"/>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481DCB"/>
                </a:solidFill>
                <a:latin typeface="Computer Says No"/>
              </a:rPr>
              <a:t>MODULES</a:t>
            </a:r>
          </a:p>
        </p:txBody>
      </p:sp>
      <p:sp>
        <p:nvSpPr>
          <p:cNvPr id="12" name="Freeform 12"/>
          <p:cNvSpPr/>
          <p:nvPr/>
        </p:nvSpPr>
        <p:spPr>
          <a:xfrm rot="-5400000">
            <a:off x="-228242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67726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1</a:t>
            </a:r>
          </a:p>
        </p:txBody>
      </p:sp>
      <p:sp>
        <p:nvSpPr>
          <p:cNvPr id="14" name="TextBox 14"/>
          <p:cNvSpPr txBox="1"/>
          <p:nvPr/>
        </p:nvSpPr>
        <p:spPr>
          <a:xfrm>
            <a:off x="930213" y="6340762"/>
            <a:ext cx="3037045" cy="3889095"/>
          </a:xfrm>
          <a:prstGeom prst="rect">
            <a:avLst/>
          </a:prstGeom>
        </p:spPr>
        <p:txBody>
          <a:bodyPr lIns="0" tIns="0" rIns="0" bIns="0" rtlCol="0" anchor="t">
            <a:spAutoFit/>
          </a:bodyPr>
          <a:lstStyle/>
          <a:p>
            <a:pPr algn="ctr">
              <a:lnSpc>
                <a:spcPts val="3094"/>
              </a:lnSpc>
            </a:pPr>
            <a:r>
              <a:rPr lang="en-US" sz="1910">
                <a:solidFill>
                  <a:srgbClr val="FFFFFF"/>
                </a:solidFill>
                <a:latin typeface="Poppins Light"/>
              </a:rPr>
              <a:t>Daatset Collection:</a:t>
            </a:r>
          </a:p>
          <a:p>
            <a:pPr algn="ctr">
              <a:lnSpc>
                <a:spcPts val="3094"/>
              </a:lnSpc>
            </a:pPr>
            <a:r>
              <a:rPr lang="en-US" sz="1910">
                <a:solidFill>
                  <a:srgbClr val="FFFFFF"/>
                </a:solidFill>
                <a:latin typeface="Poppins Light"/>
              </a:rPr>
              <a:t>Collect oral cancer created using different techniques, including face swapping, and different scans. This ensures the model is exposed to a variety of data augmentation methods.</a:t>
            </a:r>
          </a:p>
        </p:txBody>
      </p:sp>
      <p:sp>
        <p:nvSpPr>
          <p:cNvPr id="15" name="TextBox 15"/>
          <p:cNvSpPr txBox="1"/>
          <p:nvPr/>
        </p:nvSpPr>
        <p:spPr>
          <a:xfrm>
            <a:off x="5258164"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2</a:t>
            </a:r>
          </a:p>
        </p:txBody>
      </p:sp>
      <p:sp>
        <p:nvSpPr>
          <p:cNvPr id="16" name="TextBox 16"/>
          <p:cNvSpPr txBox="1"/>
          <p:nvPr/>
        </p:nvSpPr>
        <p:spPr>
          <a:xfrm>
            <a:off x="950891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3</a:t>
            </a:r>
          </a:p>
        </p:txBody>
      </p:sp>
      <p:sp>
        <p:nvSpPr>
          <p:cNvPr id="17" name="TextBox 17"/>
          <p:cNvSpPr txBox="1"/>
          <p:nvPr/>
        </p:nvSpPr>
        <p:spPr>
          <a:xfrm>
            <a:off x="5384639" y="6334512"/>
            <a:ext cx="3037045" cy="3898836"/>
          </a:xfrm>
          <a:prstGeom prst="rect">
            <a:avLst/>
          </a:prstGeom>
        </p:spPr>
        <p:txBody>
          <a:bodyPr lIns="0" tIns="0" rIns="0" bIns="0" rtlCol="0" anchor="t">
            <a:spAutoFit/>
          </a:bodyPr>
          <a:lstStyle/>
          <a:p>
            <a:pPr algn="ctr">
              <a:lnSpc>
                <a:spcPts val="3087"/>
              </a:lnSpc>
            </a:pPr>
            <a:r>
              <a:rPr lang="en-US" sz="1905">
                <a:solidFill>
                  <a:srgbClr val="FFFFFF"/>
                </a:solidFill>
                <a:latin typeface="Poppins Light"/>
              </a:rPr>
              <a:t>Data Preprocessing: </a:t>
            </a:r>
          </a:p>
          <a:p>
            <a:pPr algn="ctr">
              <a:lnSpc>
                <a:spcPts val="3087"/>
              </a:lnSpc>
            </a:pPr>
            <a:r>
              <a:rPr lang="en-US" sz="1905">
                <a:solidFill>
                  <a:srgbClr val="FFFFFF"/>
                </a:solidFill>
                <a:latin typeface="Poppins Light"/>
              </a:rPr>
              <a:t>Emphasis on the significance of high-quality training data, and the role of data preprocessing techniques to ensure the RCNN model is trained on a diverse and representative dataset.</a:t>
            </a:r>
          </a:p>
        </p:txBody>
      </p:sp>
      <p:sp>
        <p:nvSpPr>
          <p:cNvPr id="18" name="TextBox 18"/>
          <p:cNvSpPr txBox="1"/>
          <p:nvPr/>
        </p:nvSpPr>
        <p:spPr>
          <a:xfrm>
            <a:off x="9902025" y="6331237"/>
            <a:ext cx="3037045" cy="3508311"/>
          </a:xfrm>
          <a:prstGeom prst="rect">
            <a:avLst/>
          </a:prstGeom>
        </p:spPr>
        <p:txBody>
          <a:bodyPr lIns="0" tIns="0" rIns="0" bIns="0" rtlCol="0" anchor="t">
            <a:spAutoFit/>
          </a:bodyPr>
          <a:lstStyle/>
          <a:p>
            <a:pPr algn="ctr">
              <a:lnSpc>
                <a:spcPts val="3087"/>
              </a:lnSpc>
            </a:pPr>
            <a:r>
              <a:rPr lang="en-US" sz="1905">
                <a:solidFill>
                  <a:srgbClr val="FFFFFF"/>
                </a:solidFill>
                <a:latin typeface="Poppins Light"/>
              </a:rPr>
              <a:t>Training the RCNN Model: Insights into the process of splitting data into training and validation sets, along with the training process, optimization strategies, and fine-tuning specific to RCNN networks.</a:t>
            </a:r>
          </a:p>
        </p:txBody>
      </p:sp>
      <p:sp>
        <p:nvSpPr>
          <p:cNvPr id="19" name="TextBox 19"/>
          <p:cNvSpPr txBox="1"/>
          <p:nvPr/>
        </p:nvSpPr>
        <p:spPr>
          <a:xfrm>
            <a:off x="14460223" y="6344037"/>
            <a:ext cx="3037045" cy="3108045"/>
          </a:xfrm>
          <a:prstGeom prst="rect">
            <a:avLst/>
          </a:prstGeom>
        </p:spPr>
        <p:txBody>
          <a:bodyPr lIns="0" tIns="0" rIns="0" bIns="0" rtlCol="0" anchor="t">
            <a:spAutoFit/>
          </a:bodyPr>
          <a:lstStyle/>
          <a:p>
            <a:pPr algn="ctr">
              <a:lnSpc>
                <a:spcPts val="3094"/>
              </a:lnSpc>
            </a:pPr>
            <a:r>
              <a:rPr lang="en-US" sz="1910">
                <a:solidFill>
                  <a:srgbClr val="FFFFFF"/>
                </a:solidFill>
                <a:latin typeface="Poppins Light"/>
              </a:rPr>
              <a:t>Evaluation Metrics: Introduction to key evaluation metrics, such as accuracy, precision, recall, and F1 score, tailored for assessing the efficacy of RCNN-based Oral Cancer detection.</a:t>
            </a:r>
          </a:p>
        </p:txBody>
      </p:sp>
      <p:sp>
        <p:nvSpPr>
          <p:cNvPr id="20" name="TextBox 20"/>
          <p:cNvSpPr txBox="1"/>
          <p:nvPr/>
        </p:nvSpPr>
        <p:spPr>
          <a:xfrm>
            <a:off x="14207273"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FFFFFF"/>
                </a:solidFill>
                <a:latin typeface="Computer Says No"/>
              </a:rPr>
              <a:t>MODULE 4</a:t>
            </a:r>
          </a:p>
        </p:txBody>
      </p:sp>
      <p:sp>
        <p:nvSpPr>
          <p:cNvPr id="21" name="Freeform 21"/>
          <p:cNvSpPr/>
          <p:nvPr/>
        </p:nvSpPr>
        <p:spPr>
          <a:xfrm>
            <a:off x="1591526" y="3519251"/>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7"/>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t="-12448" b="-12448"/>
            </a:stretch>
          </a:blipFill>
        </p:spPr>
      </p:sp>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3745842" y="1768530"/>
            <a:ext cx="13697049"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481DCB"/>
                </a:solidFill>
                <a:latin typeface="Computer Says No"/>
              </a:rPr>
              <a:t>HARDWARE/SOFTWARE REQUIREMENT</a:t>
            </a:r>
          </a:p>
        </p:txBody>
      </p:sp>
      <p:sp>
        <p:nvSpPr>
          <p:cNvPr id="5" name="TextBox 5"/>
          <p:cNvSpPr txBox="1"/>
          <p:nvPr/>
        </p:nvSpPr>
        <p:spPr>
          <a:xfrm>
            <a:off x="7984048" y="2856353"/>
            <a:ext cx="9275252" cy="7544906"/>
          </a:xfrm>
          <a:prstGeom prst="rect">
            <a:avLst/>
          </a:prstGeom>
        </p:spPr>
        <p:txBody>
          <a:bodyPr lIns="0" tIns="0" rIns="0" bIns="0" rtlCol="0" anchor="t">
            <a:spAutoFit/>
          </a:bodyPr>
          <a:lstStyle/>
          <a:p>
            <a:pPr algn="just">
              <a:lnSpc>
                <a:spcPts val="4594"/>
              </a:lnSpc>
            </a:pPr>
            <a:r>
              <a:rPr lang="en-US" sz="2836">
                <a:solidFill>
                  <a:srgbClr val="FFFFFF"/>
                </a:solidFill>
                <a:latin typeface="Poppins Bold"/>
              </a:rPr>
              <a:t>HARDWARE REQUIREMENTS: </a:t>
            </a:r>
          </a:p>
          <a:p>
            <a:pPr marL="612381" lvl="1" indent="-306190" algn="just">
              <a:lnSpc>
                <a:spcPts val="4594"/>
              </a:lnSpc>
              <a:buFont typeface="Arial"/>
              <a:buChar char="•"/>
            </a:pPr>
            <a:r>
              <a:rPr lang="en-US" sz="2836">
                <a:solidFill>
                  <a:srgbClr val="FFFFFF"/>
                </a:solidFill>
                <a:latin typeface="Poppins Light"/>
              </a:rPr>
              <a:t>System : Pentium i3 Processor.</a:t>
            </a:r>
          </a:p>
          <a:p>
            <a:pPr marL="612381" lvl="1" indent="-306190" algn="just">
              <a:lnSpc>
                <a:spcPts val="4594"/>
              </a:lnSpc>
              <a:buFont typeface="Arial"/>
              <a:buChar char="•"/>
            </a:pPr>
            <a:r>
              <a:rPr lang="en-US" sz="2836">
                <a:solidFill>
                  <a:srgbClr val="FFFFFF"/>
                </a:solidFill>
                <a:latin typeface="Poppins Light"/>
              </a:rPr>
              <a:t>Hard Disk : 500 GB.</a:t>
            </a:r>
          </a:p>
          <a:p>
            <a:pPr marL="612381" lvl="1" indent="-306190" algn="just">
              <a:lnSpc>
                <a:spcPts val="4594"/>
              </a:lnSpc>
              <a:buFont typeface="Arial"/>
              <a:buChar char="•"/>
            </a:pPr>
            <a:r>
              <a:rPr lang="en-US" sz="2836">
                <a:solidFill>
                  <a:srgbClr val="FFFFFF"/>
                </a:solidFill>
                <a:latin typeface="Poppins Light"/>
              </a:rPr>
              <a:t>Monitor : 15’’ LED</a:t>
            </a:r>
          </a:p>
          <a:p>
            <a:pPr marL="612381" lvl="1" indent="-306190" algn="just">
              <a:lnSpc>
                <a:spcPts val="4594"/>
              </a:lnSpc>
              <a:buFont typeface="Arial"/>
              <a:buChar char="•"/>
            </a:pPr>
            <a:r>
              <a:rPr lang="en-US" sz="2836">
                <a:solidFill>
                  <a:srgbClr val="FFFFFF"/>
                </a:solidFill>
                <a:latin typeface="Poppins Light"/>
              </a:rPr>
              <a:t>Input Devices : Keyboard, Mouse</a:t>
            </a:r>
          </a:p>
          <a:p>
            <a:pPr marL="612381" lvl="1" indent="-306190" algn="just">
              <a:lnSpc>
                <a:spcPts val="4594"/>
              </a:lnSpc>
              <a:buFont typeface="Arial"/>
              <a:buChar char="•"/>
            </a:pPr>
            <a:r>
              <a:rPr lang="en-US" sz="2836">
                <a:solidFill>
                  <a:srgbClr val="FFFFFF"/>
                </a:solidFill>
                <a:latin typeface="Poppins Light"/>
              </a:rPr>
              <a:t>Ram : 4 GB</a:t>
            </a:r>
          </a:p>
          <a:p>
            <a:pPr algn="just">
              <a:lnSpc>
                <a:spcPts val="4594"/>
              </a:lnSpc>
            </a:pPr>
            <a:r>
              <a:rPr lang="en-US" sz="2836">
                <a:solidFill>
                  <a:srgbClr val="FFFFFF"/>
                </a:solidFill>
                <a:latin typeface="Poppins Bold"/>
              </a:rPr>
              <a:t>SOFTWARE REQUIREMENTS: </a:t>
            </a:r>
          </a:p>
          <a:p>
            <a:pPr marL="612381" lvl="1" indent="-306190" algn="just">
              <a:lnSpc>
                <a:spcPts val="4594"/>
              </a:lnSpc>
              <a:buFont typeface="Arial"/>
              <a:buChar char="•"/>
            </a:pPr>
            <a:r>
              <a:rPr lang="en-US" sz="2836">
                <a:solidFill>
                  <a:srgbClr val="FFFFFF"/>
                </a:solidFill>
                <a:latin typeface="Poppins Light"/>
              </a:rPr>
              <a:t>Operating system : Windows 10 Pro.</a:t>
            </a:r>
          </a:p>
          <a:p>
            <a:pPr marL="612381" lvl="1" indent="-306190" algn="just">
              <a:lnSpc>
                <a:spcPts val="4594"/>
              </a:lnSpc>
              <a:buFont typeface="Arial"/>
              <a:buChar char="•"/>
            </a:pPr>
            <a:r>
              <a:rPr lang="en-US" sz="2836">
                <a:solidFill>
                  <a:srgbClr val="FFFFFF"/>
                </a:solidFill>
                <a:latin typeface="Poppins Light"/>
              </a:rPr>
              <a:t>Coding Language : Python 3.10.9, HTML, CSS,JS</a:t>
            </a:r>
          </a:p>
          <a:p>
            <a:pPr marL="612381" lvl="1" indent="-306190" algn="just">
              <a:lnSpc>
                <a:spcPts val="4594"/>
              </a:lnSpc>
              <a:buFont typeface="Arial"/>
              <a:buChar char="•"/>
            </a:pPr>
            <a:r>
              <a:rPr lang="en-US" sz="2836">
                <a:solidFill>
                  <a:srgbClr val="FFFFFF"/>
                </a:solidFill>
                <a:latin typeface="Poppins Light"/>
              </a:rPr>
              <a:t>Web Framework : Flask</a:t>
            </a:r>
          </a:p>
          <a:p>
            <a:pPr algn="just">
              <a:lnSpc>
                <a:spcPts val="4594"/>
              </a:lnSpc>
            </a:pPr>
            <a:endParaRPr lang="en-US" sz="2836">
              <a:solidFill>
                <a:srgbClr val="FFFFFF"/>
              </a:solidFill>
              <a:latin typeface="Poppins Light"/>
            </a:endParaRPr>
          </a:p>
          <a:p>
            <a:pPr algn="just">
              <a:lnSpc>
                <a:spcPts val="4594"/>
              </a:lnSpc>
            </a:pPr>
            <a:endParaRPr lang="en-US" sz="2836">
              <a:solidFill>
                <a:srgbClr val="FFFFFF"/>
              </a:solidFill>
              <a:latin typeface="Poppins Light"/>
            </a:endParaRPr>
          </a:p>
          <a:p>
            <a:pPr algn="just">
              <a:lnSpc>
                <a:spcPts val="4594"/>
              </a:lnSpc>
            </a:pPr>
            <a:endParaRPr lang="en-US" sz="2836">
              <a:solidFill>
                <a:srgbClr val="FFFFFF"/>
              </a:solidFill>
              <a:latin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10"/>
            <a:stretch>
              <a:fillRect/>
            </a:stretch>
          </a:blipFill>
        </p:spPr>
      </p:sp>
      <p:sp>
        <p:nvSpPr>
          <p:cNvPr id="7" name="Freeform 7"/>
          <p:cNvSpPr/>
          <p:nvPr/>
        </p:nvSpPr>
        <p:spPr>
          <a:xfrm>
            <a:off x="13358946" y="5794048"/>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11"/>
            <a:stretch>
              <a:fillRect/>
            </a:stretch>
          </a:blipFill>
        </p:spPr>
      </p:sp>
      <p:sp>
        <p:nvSpPr>
          <p:cNvPr id="8" name="TextBox 8"/>
          <p:cNvSpPr txBox="1"/>
          <p:nvPr/>
        </p:nvSpPr>
        <p:spPr>
          <a:xfrm>
            <a:off x="7955599" y="801519"/>
            <a:ext cx="6867664" cy="802089"/>
          </a:xfrm>
          <a:prstGeom prst="rect">
            <a:avLst/>
          </a:prstGeom>
        </p:spPr>
        <p:txBody>
          <a:bodyPr lIns="0" tIns="0" rIns="0" bIns="0" rtlCol="0" anchor="t">
            <a:spAutoFit/>
          </a:bodyPr>
          <a:lstStyle/>
          <a:p>
            <a:pPr marL="0" lvl="0" indent="0">
              <a:lnSpc>
                <a:spcPts val="5423"/>
              </a:lnSpc>
              <a:spcBef>
                <a:spcPct val="0"/>
              </a:spcBef>
            </a:pPr>
            <a:r>
              <a:rPr lang="en-US" sz="7532">
                <a:solidFill>
                  <a:srgbClr val="481DCB"/>
                </a:solidFill>
                <a:latin typeface="Computer Says No"/>
              </a:rPr>
              <a:t>ADVANTAGES</a:t>
            </a:r>
          </a:p>
        </p:txBody>
      </p:sp>
      <p:sp>
        <p:nvSpPr>
          <p:cNvPr id="9" name="TextBox 9"/>
          <p:cNvSpPr txBox="1"/>
          <p:nvPr/>
        </p:nvSpPr>
        <p:spPr>
          <a:xfrm>
            <a:off x="8315773" y="2066560"/>
            <a:ext cx="8019886"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FLEXIBILITY WITH ARCHITECTURES</a:t>
            </a:r>
          </a:p>
        </p:txBody>
      </p:sp>
      <p:sp>
        <p:nvSpPr>
          <p:cNvPr id="10" name="TextBox 10"/>
          <p:cNvSpPr txBox="1"/>
          <p:nvPr/>
        </p:nvSpPr>
        <p:spPr>
          <a:xfrm>
            <a:off x="8438825" y="2915730"/>
            <a:ext cx="8165369" cy="1856295"/>
          </a:xfrm>
          <a:prstGeom prst="rect">
            <a:avLst/>
          </a:prstGeom>
        </p:spPr>
        <p:txBody>
          <a:bodyPr lIns="0" tIns="0" rIns="0" bIns="0" rtlCol="0" anchor="t">
            <a:spAutoFit/>
          </a:bodyPr>
          <a:lstStyle/>
          <a:p>
            <a:pPr algn="just">
              <a:lnSpc>
                <a:spcPts val="2925"/>
              </a:lnSpc>
            </a:pPr>
            <a:endParaRPr dirty="0"/>
          </a:p>
          <a:p>
            <a:pPr algn="just">
              <a:lnSpc>
                <a:spcPts val="2925"/>
              </a:lnSpc>
            </a:pPr>
            <a:r>
              <a:rPr lang="en-US" sz="1805" dirty="0" smtClean="0">
                <a:solidFill>
                  <a:srgbClr val="FFFFFF"/>
                </a:solidFill>
                <a:latin typeface="Poppins Light"/>
              </a:rPr>
              <a:t>RNNs </a:t>
            </a:r>
            <a:r>
              <a:rPr lang="en-US" sz="1805" dirty="0">
                <a:solidFill>
                  <a:srgbClr val="FFFFFF"/>
                </a:solidFill>
                <a:latin typeface="Poppins Light"/>
              </a:rPr>
              <a:t>provide flexibility in terms of architecture. Different variants, such as Fast R-CNN and Faster R-CNN, offer improvements in terms of speed and efficiency while maintaining high accuracy.</a:t>
            </a:r>
          </a:p>
          <a:p>
            <a:pPr algn="just">
              <a:lnSpc>
                <a:spcPts val="2925"/>
              </a:lnSpc>
            </a:pPr>
            <a:endParaRPr lang="en-US" sz="1805" dirty="0">
              <a:solidFill>
                <a:srgbClr val="FFFFFF"/>
              </a:solidFill>
              <a:latin typeface="Poppins Light"/>
            </a:endParaRPr>
          </a:p>
        </p:txBody>
      </p:sp>
      <p:sp>
        <p:nvSpPr>
          <p:cNvPr id="11" name="TextBox 11"/>
          <p:cNvSpPr txBox="1"/>
          <p:nvPr/>
        </p:nvSpPr>
        <p:spPr>
          <a:xfrm>
            <a:off x="8438825" y="4941505"/>
            <a:ext cx="7896834"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STATE-OF-THE-ART PERFORMANCE</a:t>
            </a:r>
          </a:p>
        </p:txBody>
      </p:sp>
      <p:sp>
        <p:nvSpPr>
          <p:cNvPr id="12" name="TextBox 12"/>
          <p:cNvSpPr txBox="1"/>
          <p:nvPr/>
        </p:nvSpPr>
        <p:spPr>
          <a:xfrm>
            <a:off x="8438825" y="5516945"/>
            <a:ext cx="7427057" cy="1484820"/>
          </a:xfrm>
          <a:prstGeom prst="rect">
            <a:avLst/>
          </a:prstGeom>
        </p:spPr>
        <p:txBody>
          <a:bodyPr lIns="0" tIns="0" rIns="0" bIns="0" rtlCol="0" anchor="t">
            <a:spAutoFit/>
          </a:bodyPr>
          <a:lstStyle/>
          <a:p>
            <a:pPr>
              <a:lnSpc>
                <a:spcPts val="2925"/>
              </a:lnSpc>
            </a:pPr>
            <a:r>
              <a:rPr lang="en-US" sz="1805" dirty="0" smtClean="0">
                <a:solidFill>
                  <a:srgbClr val="FFFFFF"/>
                </a:solidFill>
                <a:latin typeface="Poppins Light"/>
              </a:rPr>
              <a:t>RNNs </a:t>
            </a:r>
            <a:r>
              <a:rPr lang="en-US" sz="1805" dirty="0">
                <a:solidFill>
                  <a:srgbClr val="FFFFFF"/>
                </a:solidFill>
                <a:latin typeface="Poppins Light"/>
              </a:rPr>
              <a:t>and their successors, such as Faster R-CNN and Mask R-CNN, have consistently delivered state-of-the-art performance on benchmark datasets for object detection and instance segmentation tasks.</a:t>
            </a:r>
          </a:p>
        </p:txBody>
      </p:sp>
      <p:sp>
        <p:nvSpPr>
          <p:cNvPr id="13" name="TextBox 13"/>
          <p:cNvSpPr txBox="1"/>
          <p:nvPr/>
        </p:nvSpPr>
        <p:spPr>
          <a:xfrm>
            <a:off x="8438825" y="7544691"/>
            <a:ext cx="4605796" cy="670691"/>
          </a:xfrm>
          <a:prstGeom prst="rect">
            <a:avLst/>
          </a:prstGeom>
        </p:spPr>
        <p:txBody>
          <a:bodyPr lIns="0" tIns="0" rIns="0" bIns="0" rtlCol="0" anchor="t">
            <a:spAutoFit/>
          </a:bodyPr>
          <a:lstStyle/>
          <a:p>
            <a:pPr marL="0" lvl="0" indent="0">
              <a:lnSpc>
                <a:spcPts val="4458"/>
              </a:lnSpc>
              <a:spcBef>
                <a:spcPct val="0"/>
              </a:spcBef>
            </a:pPr>
            <a:r>
              <a:rPr lang="en-US" sz="6192">
                <a:solidFill>
                  <a:srgbClr val="6866E1"/>
                </a:solidFill>
                <a:latin typeface="Computer Says No"/>
              </a:rPr>
              <a:t>ENHANCED ACCURACY</a:t>
            </a:r>
          </a:p>
        </p:txBody>
      </p:sp>
      <p:sp>
        <p:nvSpPr>
          <p:cNvPr id="14" name="TextBox 14"/>
          <p:cNvSpPr txBox="1"/>
          <p:nvPr/>
        </p:nvSpPr>
        <p:spPr>
          <a:xfrm>
            <a:off x="8429844" y="8120132"/>
            <a:ext cx="6393419" cy="1856295"/>
          </a:xfrm>
          <a:prstGeom prst="rect">
            <a:avLst/>
          </a:prstGeom>
        </p:spPr>
        <p:txBody>
          <a:bodyPr lIns="0" tIns="0" rIns="0" bIns="0" rtlCol="0" anchor="t">
            <a:spAutoFit/>
          </a:bodyPr>
          <a:lstStyle/>
          <a:p>
            <a:pPr>
              <a:lnSpc>
                <a:spcPts val="2925"/>
              </a:lnSpc>
            </a:pPr>
            <a:r>
              <a:rPr lang="en-US" sz="1805" dirty="0" smtClean="0">
                <a:solidFill>
                  <a:srgbClr val="FFFFFF"/>
                </a:solidFill>
                <a:latin typeface="Poppins Light"/>
              </a:rPr>
              <a:t>RNNs </a:t>
            </a:r>
            <a:r>
              <a:rPr lang="en-US" sz="1805" dirty="0">
                <a:solidFill>
                  <a:srgbClr val="FFFFFF"/>
                </a:solidFill>
                <a:latin typeface="Poppins Light"/>
              </a:rPr>
              <a:t>are inherently robust to noise and occlusions in the data. In real-world scenarios, videos may contain noise or occluded faces, and LSTMs can learn to distinguish between genuine variations and manipulated content.</a:t>
            </a:r>
          </a:p>
        </p:txBody>
      </p:sp>
      <p:sp>
        <p:nvSpPr>
          <p:cNvPr id="15" name="Freeform 15"/>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6" name="Freeform 16"/>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a:ln cap="sq">
            <a:noFill/>
            <a:prstDash val="solid"/>
            <a:miter/>
          </a:ln>
        </p:spPr>
      </p:sp>
      <p:sp>
        <p:nvSpPr>
          <p:cNvPr id="17" name="Freeform 17"/>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a:ln cap="sq">
            <a:noFill/>
            <a:prstDash val="solid"/>
            <a:miter/>
          </a:ln>
        </p:spPr>
      </p:sp>
      <p:sp>
        <p:nvSpPr>
          <p:cNvPr id="18" name="Freeform 18"/>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a:ln cap="sq">
            <a:noFill/>
            <a:prstDash val="solid"/>
            <a:miter/>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TextBox 2"/>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481DCB"/>
                </a:solidFill>
                <a:latin typeface="Computer Says No"/>
              </a:rPr>
              <a:t>CONCLUSION</a:t>
            </a:r>
          </a:p>
        </p:txBody>
      </p:sp>
      <p:sp>
        <p:nvSpPr>
          <p:cNvPr id="3" name="TextBox 3"/>
          <p:cNvSpPr txBox="1"/>
          <p:nvPr/>
        </p:nvSpPr>
        <p:spPr>
          <a:xfrm>
            <a:off x="1947876" y="3307991"/>
            <a:ext cx="12563229" cy="4472228"/>
          </a:xfrm>
          <a:prstGeom prst="rect">
            <a:avLst/>
          </a:prstGeom>
        </p:spPr>
        <p:txBody>
          <a:bodyPr lIns="0" tIns="0" rIns="0" bIns="0" rtlCol="0" anchor="t">
            <a:spAutoFit/>
          </a:bodyPr>
          <a:lstStyle/>
          <a:p>
            <a:pPr marL="605177" lvl="1" indent="-302588" algn="just">
              <a:lnSpc>
                <a:spcPts val="3924"/>
              </a:lnSpc>
              <a:buFont typeface="Arial"/>
              <a:buChar char="•"/>
            </a:pPr>
            <a:r>
              <a:rPr lang="en-US" sz="2803" dirty="0">
                <a:solidFill>
                  <a:srgbClr val="FFFFFF"/>
                </a:solidFill>
                <a:latin typeface="Poppins Light"/>
              </a:rPr>
              <a:t>As we delve into the future, this research not only underscores the promising advancements in oral cancer detection through </a:t>
            </a:r>
            <a:r>
              <a:rPr lang="en-US" sz="2803" dirty="0" smtClean="0">
                <a:solidFill>
                  <a:srgbClr val="FFFFFF"/>
                </a:solidFill>
                <a:latin typeface="Poppins Light"/>
              </a:rPr>
              <a:t>RNN </a:t>
            </a:r>
            <a:r>
              <a:rPr lang="en-US" sz="2803" dirty="0">
                <a:solidFill>
                  <a:srgbClr val="FFFFFF"/>
                </a:solidFill>
                <a:latin typeface="Poppins Light"/>
              </a:rPr>
              <a:t>but also acknowledges the challenges and ethical considerations associated with implementing artificial intelligence in the medical domain.</a:t>
            </a:r>
          </a:p>
          <a:p>
            <a:pPr marL="605177" lvl="1" indent="-302588" algn="just">
              <a:lnSpc>
                <a:spcPts val="3924"/>
              </a:lnSpc>
              <a:buFont typeface="Arial"/>
              <a:buChar char="•"/>
            </a:pPr>
            <a:r>
              <a:rPr lang="en-US" sz="2803" dirty="0">
                <a:solidFill>
                  <a:srgbClr val="FFFFFF"/>
                </a:solidFill>
                <a:latin typeface="Poppins Light"/>
              </a:rPr>
              <a:t> The findings presented in this study contribute to the ongoing dialogue on leveraging deep learning for early and accurate oral cancer diagnosis, paving the way for improved patient care and outcomes.</a:t>
            </a:r>
          </a:p>
        </p:txBody>
      </p:sp>
      <p:sp>
        <p:nvSpPr>
          <p:cNvPr id="4" name="Freeform 4"/>
          <p:cNvSpPr/>
          <p:nvPr/>
        </p:nvSpPr>
        <p:spPr>
          <a:xfrm>
            <a:off x="13760416" y="292361"/>
            <a:ext cx="3498884" cy="4851139"/>
          </a:xfrm>
          <a:custGeom>
            <a:avLst/>
            <a:gdLst/>
            <a:ahLst/>
            <a:cxnLst/>
            <a:rect l="l" t="t" r="r" b="b"/>
            <a:pathLst>
              <a:path w="3498884" h="4851139">
                <a:moveTo>
                  <a:pt x="0" y="0"/>
                </a:moveTo>
                <a:lnTo>
                  <a:pt x="3498884" y="0"/>
                </a:lnTo>
                <a:lnTo>
                  <a:pt x="3498884" y="4851139"/>
                </a:lnTo>
                <a:lnTo>
                  <a:pt x="0" y="4851139"/>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10499474" y="250389"/>
            <a:ext cx="8551449" cy="6896330"/>
          </a:xfrm>
          <a:custGeom>
            <a:avLst/>
            <a:gdLst/>
            <a:ahLst/>
            <a:cxnLst/>
            <a:rect l="l" t="t" r="r" b="b"/>
            <a:pathLst>
              <a:path w="8551449" h="6896330">
                <a:moveTo>
                  <a:pt x="0" y="0"/>
                </a:moveTo>
                <a:lnTo>
                  <a:pt x="8551449" y="0"/>
                </a:lnTo>
                <a:lnTo>
                  <a:pt x="8551449" y="6896329"/>
                </a:lnTo>
                <a:lnTo>
                  <a:pt x="0" y="6896329"/>
                </a:lnTo>
                <a:lnTo>
                  <a:pt x="0" y="0"/>
                </a:lnTo>
                <a:close/>
              </a:path>
            </a:pathLst>
          </a:custGeom>
          <a:blipFill>
            <a:blip r:embed="rId2"/>
            <a:stretch>
              <a:fillRect/>
            </a:stretch>
          </a:blipFill>
        </p:spPr>
      </p:sp>
      <p:sp>
        <p:nvSpPr>
          <p:cNvPr id="3" name="TextBox 3"/>
          <p:cNvSpPr txBox="1"/>
          <p:nvPr/>
        </p:nvSpPr>
        <p:spPr>
          <a:xfrm>
            <a:off x="2149490"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481DCB"/>
                </a:solidFill>
                <a:latin typeface="Computer Says No"/>
              </a:rPr>
              <a:t>REFERENCE</a:t>
            </a:r>
          </a:p>
        </p:txBody>
      </p:sp>
      <p:sp>
        <p:nvSpPr>
          <p:cNvPr id="4" name="TextBox 4"/>
          <p:cNvSpPr txBox="1"/>
          <p:nvPr/>
        </p:nvSpPr>
        <p:spPr>
          <a:xfrm>
            <a:off x="471251" y="2938835"/>
            <a:ext cx="17288428" cy="6453428"/>
          </a:xfrm>
          <a:prstGeom prst="rect">
            <a:avLst/>
          </a:prstGeom>
        </p:spPr>
        <p:txBody>
          <a:bodyPr lIns="0" tIns="0" rIns="0" bIns="0" rtlCol="0" anchor="t">
            <a:spAutoFit/>
          </a:bodyPr>
          <a:lstStyle/>
          <a:p>
            <a:pPr algn="just">
              <a:lnSpc>
                <a:spcPts val="3924"/>
              </a:lnSpc>
            </a:pPr>
            <a:r>
              <a:rPr lang="en-US" sz="2803">
                <a:solidFill>
                  <a:srgbClr val="FFFFFF"/>
                </a:solidFill>
                <a:latin typeface="Poppins Light"/>
              </a:rPr>
              <a:t>[1] Lin, Huiping, et al. ”Automatic detection of oral cancer in smartphone- based images using deep learning for early diagnosis.” Journal of Biomedical Optics 26.8 (2021): 086007-086007.</a:t>
            </a:r>
          </a:p>
          <a:p>
            <a:pPr algn="just">
              <a:lnSpc>
                <a:spcPts val="3924"/>
              </a:lnSpc>
            </a:pPr>
            <a:r>
              <a:rPr lang="en-US" sz="2803">
                <a:solidFill>
                  <a:srgbClr val="FFFFFF"/>
                </a:solidFill>
                <a:latin typeface="Poppins Light"/>
              </a:rPr>
              <a:t> [2] Alabi, Rasheed Omobolaji, et al. ”Deep machine learning for oral cancer: from precise diagnosis to precision medicine.” Frontiers in Oral Health 2 (2022): 97. </a:t>
            </a:r>
          </a:p>
          <a:p>
            <a:pPr algn="just">
              <a:lnSpc>
                <a:spcPts val="3924"/>
              </a:lnSpc>
            </a:pPr>
            <a:r>
              <a:rPr lang="en-US" sz="2803">
                <a:solidFill>
                  <a:srgbClr val="FFFFFF"/>
                </a:solidFill>
                <a:latin typeface="Poppins Light"/>
              </a:rPr>
              <a:t>[3] Welikala, R.A., Remagnino, P., Lim, J.H., Chan, C.S., Rajendran, S., Kallarakkal, T.G., Zain, R.B., Jayasinghe, R.D., Rimal, J., Kerr, A.R. and Amtha, R., 2020. ”Automated detection and classification of oral lesions using deep learning for early detection of oral cancer”. IEEE Access, 8, pp.132677-132693.</a:t>
            </a:r>
          </a:p>
          <a:p>
            <a:pPr algn="just">
              <a:lnSpc>
                <a:spcPts val="3924"/>
              </a:lnSpc>
            </a:pPr>
            <a:r>
              <a:rPr lang="en-US" sz="2803">
                <a:solidFill>
                  <a:srgbClr val="FFFFFF"/>
                </a:solidFill>
                <a:latin typeface="Poppins Light"/>
              </a:rPr>
              <a:t> [4] Nanditha, B. R., A. Geetha, H. S. Chandrashekar, M. S. Dinesh, and S. Murali. ”An ensemble deep neural network approach for oral cancer screening.” (2021): 121-134.</a:t>
            </a:r>
          </a:p>
          <a:p>
            <a:pPr algn="just">
              <a:lnSpc>
                <a:spcPts val="3924"/>
              </a:lnSpc>
            </a:pPr>
            <a:r>
              <a:rPr lang="en-US" sz="2803">
                <a:solidFill>
                  <a:srgbClr val="FFFFFF"/>
                </a:solidFill>
                <a:latin typeface="Poppins Light"/>
              </a:rPr>
              <a:t> [5] Ariji, Y., Kise, Y., Fukuda, M., Kuwada, C., Ariji, E. (2022). Seg?mentation of metastatic cervical lymph nodes from CT images of oral cancers using deep-learning technology. Dentomaxillofacial Radiology, 51(4), 20210515.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7867165" y="3819212"/>
            <a:ext cx="2157465" cy="1846218"/>
          </a:xfrm>
          <a:custGeom>
            <a:avLst/>
            <a:gdLst/>
            <a:ahLst/>
            <a:cxnLst/>
            <a:rect l="l" t="t" r="r" b="b"/>
            <a:pathLst>
              <a:path w="2157465" h="1846218">
                <a:moveTo>
                  <a:pt x="0" y="0"/>
                </a:moveTo>
                <a:lnTo>
                  <a:pt x="2157465" y="0"/>
                </a:lnTo>
                <a:lnTo>
                  <a:pt x="2157465" y="1846218"/>
                </a:lnTo>
                <a:lnTo>
                  <a:pt x="0" y="1846218"/>
                </a:lnTo>
                <a:lnTo>
                  <a:pt x="0" y="0"/>
                </a:lnTo>
                <a:close/>
              </a:path>
            </a:pathLst>
          </a:custGeom>
          <a:blipFill>
            <a:blip r:embed="rId2"/>
            <a:stretch>
              <a:fillRect/>
            </a:stretch>
          </a:blipFill>
        </p:spPr>
      </p:sp>
      <p:sp>
        <p:nvSpPr>
          <p:cNvPr id="3" name="Freeform 3"/>
          <p:cNvSpPr/>
          <p:nvPr/>
        </p:nvSpPr>
        <p:spPr>
          <a:xfrm flipH="1">
            <a:off x="12685829" y="3503896"/>
            <a:ext cx="1689859" cy="2476851"/>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3"/>
            <a:stretch>
              <a:fillRect/>
            </a:stretch>
          </a:blipFill>
        </p:spPr>
      </p:sp>
      <p:sp>
        <p:nvSpPr>
          <p:cNvPr id="4" name="Freeform 4"/>
          <p:cNvSpPr/>
          <p:nvPr/>
        </p:nvSpPr>
        <p:spPr>
          <a:xfrm>
            <a:off x="10253970" y="4048013"/>
            <a:ext cx="2204284" cy="1686217"/>
          </a:xfrm>
          <a:custGeom>
            <a:avLst/>
            <a:gdLst/>
            <a:ahLst/>
            <a:cxnLst/>
            <a:rect l="l" t="t" r="r" b="b"/>
            <a:pathLst>
              <a:path w="2204284" h="1686217">
                <a:moveTo>
                  <a:pt x="0" y="0"/>
                </a:moveTo>
                <a:lnTo>
                  <a:pt x="2204284" y="0"/>
                </a:lnTo>
                <a:lnTo>
                  <a:pt x="2204284" y="1686218"/>
                </a:lnTo>
                <a:lnTo>
                  <a:pt x="0" y="1686218"/>
                </a:lnTo>
                <a:lnTo>
                  <a:pt x="0" y="0"/>
                </a:lnTo>
                <a:close/>
              </a:path>
            </a:pathLst>
          </a:custGeom>
          <a:blipFill>
            <a:blip r:embed="rId4"/>
            <a:stretch>
              <a:fillRect/>
            </a:stretch>
          </a:blipFill>
        </p:spPr>
      </p:sp>
      <p:sp>
        <p:nvSpPr>
          <p:cNvPr id="5" name="Freeform 5"/>
          <p:cNvSpPr/>
          <p:nvPr/>
        </p:nvSpPr>
        <p:spPr>
          <a:xfrm>
            <a:off x="14768142" y="3932617"/>
            <a:ext cx="2055418" cy="2048130"/>
          </a:xfrm>
          <a:custGeom>
            <a:avLst/>
            <a:gdLst/>
            <a:ahLst/>
            <a:cxnLst/>
            <a:rect l="l" t="t" r="r" b="b"/>
            <a:pathLst>
              <a:path w="2055418" h="2048130">
                <a:moveTo>
                  <a:pt x="0" y="0"/>
                </a:moveTo>
                <a:lnTo>
                  <a:pt x="2055419" y="0"/>
                </a:lnTo>
                <a:lnTo>
                  <a:pt x="2055419" y="2048129"/>
                </a:lnTo>
                <a:lnTo>
                  <a:pt x="0" y="2048129"/>
                </a:lnTo>
                <a:lnTo>
                  <a:pt x="0" y="0"/>
                </a:lnTo>
                <a:close/>
              </a:path>
            </a:pathLst>
          </a:custGeom>
          <a:blipFill>
            <a:blip r:embed="rId5"/>
            <a:stretch>
              <a:fillRect/>
            </a:stretch>
          </a:blipFill>
        </p:spPr>
      </p:sp>
      <p:sp>
        <p:nvSpPr>
          <p:cNvPr id="6" name="Freeform 6"/>
          <p:cNvSpPr/>
          <p:nvPr/>
        </p:nvSpPr>
        <p:spPr>
          <a:xfrm>
            <a:off x="5474805" y="3932617"/>
            <a:ext cx="2392360" cy="1915451"/>
          </a:xfrm>
          <a:custGeom>
            <a:avLst/>
            <a:gdLst/>
            <a:ahLst/>
            <a:cxnLst/>
            <a:rect l="l" t="t" r="r" b="b"/>
            <a:pathLst>
              <a:path w="2392360" h="1915451">
                <a:moveTo>
                  <a:pt x="0" y="0"/>
                </a:moveTo>
                <a:lnTo>
                  <a:pt x="2392360" y="0"/>
                </a:lnTo>
                <a:lnTo>
                  <a:pt x="2392360" y="1915451"/>
                </a:lnTo>
                <a:lnTo>
                  <a:pt x="0" y="1915451"/>
                </a:lnTo>
                <a:lnTo>
                  <a:pt x="0" y="0"/>
                </a:lnTo>
                <a:close/>
              </a:path>
            </a:pathLst>
          </a:custGeom>
          <a:blipFill>
            <a:blip r:embed="rId6"/>
            <a:stretch>
              <a:fillRect/>
            </a:stretch>
          </a:blipFill>
        </p:spPr>
      </p:sp>
      <p:sp>
        <p:nvSpPr>
          <p:cNvPr id="7" name="Freeform 7"/>
          <p:cNvSpPr/>
          <p:nvPr/>
        </p:nvSpPr>
        <p:spPr>
          <a:xfrm>
            <a:off x="5245465" y="5980746"/>
            <a:ext cx="2285731" cy="1998998"/>
          </a:xfrm>
          <a:custGeom>
            <a:avLst/>
            <a:gdLst/>
            <a:ahLst/>
            <a:cxnLst/>
            <a:rect l="l" t="t" r="r" b="b"/>
            <a:pathLst>
              <a:path w="2285731" h="1998998">
                <a:moveTo>
                  <a:pt x="0" y="0"/>
                </a:moveTo>
                <a:lnTo>
                  <a:pt x="2285731" y="0"/>
                </a:lnTo>
                <a:lnTo>
                  <a:pt x="2285731" y="1998998"/>
                </a:lnTo>
                <a:lnTo>
                  <a:pt x="0" y="1998998"/>
                </a:lnTo>
                <a:lnTo>
                  <a:pt x="0" y="0"/>
                </a:lnTo>
                <a:close/>
              </a:path>
            </a:pathLst>
          </a:custGeom>
          <a:blipFill>
            <a:blip r:embed="rId7"/>
            <a:stretch>
              <a:fillRect/>
            </a:stretch>
          </a:blipFill>
        </p:spPr>
      </p:sp>
      <p:sp>
        <p:nvSpPr>
          <p:cNvPr id="8" name="Freeform 8"/>
          <p:cNvSpPr/>
          <p:nvPr/>
        </p:nvSpPr>
        <p:spPr>
          <a:xfrm>
            <a:off x="7867165" y="5893761"/>
            <a:ext cx="2154120" cy="2172969"/>
          </a:xfrm>
          <a:custGeom>
            <a:avLst/>
            <a:gdLst/>
            <a:ahLst/>
            <a:cxnLst/>
            <a:rect l="l" t="t" r="r" b="b"/>
            <a:pathLst>
              <a:path w="2154120" h="2172969">
                <a:moveTo>
                  <a:pt x="0" y="0"/>
                </a:moveTo>
                <a:lnTo>
                  <a:pt x="2154120" y="0"/>
                </a:lnTo>
                <a:lnTo>
                  <a:pt x="2154120" y="2172969"/>
                </a:lnTo>
                <a:lnTo>
                  <a:pt x="0" y="2172969"/>
                </a:lnTo>
                <a:lnTo>
                  <a:pt x="0" y="0"/>
                </a:lnTo>
                <a:close/>
              </a:path>
            </a:pathLst>
          </a:custGeom>
          <a:blipFill>
            <a:blip r:embed="rId8"/>
            <a:stretch>
              <a:fillRect/>
            </a:stretch>
          </a:blipFill>
        </p:spPr>
      </p:sp>
      <p:sp>
        <p:nvSpPr>
          <p:cNvPr id="9" name="Freeform 9"/>
          <p:cNvSpPr/>
          <p:nvPr/>
        </p:nvSpPr>
        <p:spPr>
          <a:xfrm>
            <a:off x="10718025" y="6048601"/>
            <a:ext cx="1740229" cy="1863288"/>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9"/>
            <a:stretch>
              <a:fillRect/>
            </a:stretch>
          </a:blipFill>
        </p:spPr>
      </p:sp>
      <p:sp>
        <p:nvSpPr>
          <p:cNvPr id="10" name="Freeform 10"/>
          <p:cNvSpPr/>
          <p:nvPr/>
        </p:nvSpPr>
        <p:spPr>
          <a:xfrm>
            <a:off x="12836122" y="6711237"/>
            <a:ext cx="1932020" cy="843804"/>
          </a:xfrm>
          <a:custGeom>
            <a:avLst/>
            <a:gdLst/>
            <a:ahLst/>
            <a:cxnLst/>
            <a:rect l="l" t="t" r="r" b="b"/>
            <a:pathLst>
              <a:path w="1932020" h="843804">
                <a:moveTo>
                  <a:pt x="0" y="0"/>
                </a:moveTo>
                <a:lnTo>
                  <a:pt x="1932020" y="0"/>
                </a:lnTo>
                <a:lnTo>
                  <a:pt x="1932020" y="843803"/>
                </a:lnTo>
                <a:lnTo>
                  <a:pt x="0" y="843803"/>
                </a:lnTo>
                <a:lnTo>
                  <a:pt x="0" y="0"/>
                </a:lnTo>
                <a:close/>
              </a:path>
            </a:pathLst>
          </a:custGeom>
          <a:blipFill>
            <a:blip r:embed="rId10"/>
            <a:stretch>
              <a:fillRect/>
            </a:stretch>
          </a:blipFill>
        </p:spPr>
      </p:sp>
      <p:sp>
        <p:nvSpPr>
          <p:cNvPr id="11" name="Freeform 11"/>
          <p:cNvSpPr/>
          <p:nvPr/>
        </p:nvSpPr>
        <p:spPr>
          <a:xfrm>
            <a:off x="3456123" y="4048013"/>
            <a:ext cx="1627955" cy="1312867"/>
          </a:xfrm>
          <a:custGeom>
            <a:avLst/>
            <a:gdLst/>
            <a:ahLst/>
            <a:cxnLst/>
            <a:rect l="l" t="t" r="r" b="b"/>
            <a:pathLst>
              <a:path w="1627955" h="1312867">
                <a:moveTo>
                  <a:pt x="0" y="0"/>
                </a:moveTo>
                <a:lnTo>
                  <a:pt x="1627955" y="0"/>
                </a:lnTo>
                <a:lnTo>
                  <a:pt x="1627955" y="1312867"/>
                </a:lnTo>
                <a:lnTo>
                  <a:pt x="0" y="1312867"/>
                </a:lnTo>
                <a:lnTo>
                  <a:pt x="0" y="0"/>
                </a:lnTo>
                <a:close/>
              </a:path>
            </a:pathLst>
          </a:custGeom>
          <a:blipFill>
            <a:blip r:embed="rId11"/>
            <a:stretch>
              <a:fillRect/>
            </a:stretch>
          </a:blipFill>
        </p:spPr>
      </p:sp>
      <p:sp>
        <p:nvSpPr>
          <p:cNvPr id="12" name="Freeform 12"/>
          <p:cNvSpPr/>
          <p:nvPr/>
        </p:nvSpPr>
        <p:spPr>
          <a:xfrm>
            <a:off x="3315420" y="6203369"/>
            <a:ext cx="1556307" cy="1351671"/>
          </a:xfrm>
          <a:custGeom>
            <a:avLst/>
            <a:gdLst/>
            <a:ahLst/>
            <a:cxnLst/>
            <a:rect l="l" t="t" r="r" b="b"/>
            <a:pathLst>
              <a:path w="1556307" h="1351671">
                <a:moveTo>
                  <a:pt x="0" y="0"/>
                </a:moveTo>
                <a:lnTo>
                  <a:pt x="1556306" y="0"/>
                </a:lnTo>
                <a:lnTo>
                  <a:pt x="1556306" y="1351671"/>
                </a:lnTo>
                <a:lnTo>
                  <a:pt x="0" y="1351671"/>
                </a:lnTo>
                <a:lnTo>
                  <a:pt x="0" y="0"/>
                </a:lnTo>
                <a:close/>
              </a:path>
            </a:pathLst>
          </a:custGeom>
          <a:blipFill>
            <a:blip r:embed="rId12"/>
            <a:stretch>
              <a:fillRect/>
            </a:stretch>
          </a:blipFill>
        </p:spPr>
      </p:sp>
      <p:sp>
        <p:nvSpPr>
          <p:cNvPr id="13" name="Freeform 13"/>
          <p:cNvSpPr/>
          <p:nvPr/>
        </p:nvSpPr>
        <p:spPr>
          <a:xfrm>
            <a:off x="15107905" y="6323569"/>
            <a:ext cx="1479632" cy="1619140"/>
          </a:xfrm>
          <a:custGeom>
            <a:avLst/>
            <a:gdLst/>
            <a:ahLst/>
            <a:cxnLst/>
            <a:rect l="l" t="t" r="r" b="b"/>
            <a:pathLst>
              <a:path w="1479632" h="1619140">
                <a:moveTo>
                  <a:pt x="0" y="0"/>
                </a:moveTo>
                <a:lnTo>
                  <a:pt x="1479632" y="0"/>
                </a:lnTo>
                <a:lnTo>
                  <a:pt x="1479632" y="1619139"/>
                </a:lnTo>
                <a:lnTo>
                  <a:pt x="0" y="1619139"/>
                </a:lnTo>
                <a:lnTo>
                  <a:pt x="0" y="0"/>
                </a:lnTo>
                <a:close/>
              </a:path>
            </a:pathLst>
          </a:custGeom>
          <a:blipFill>
            <a:blip r:embed="rId13"/>
            <a:stretch>
              <a:fillRect/>
            </a:stretch>
          </a:blipFill>
        </p:spPr>
      </p:sp>
      <p:sp>
        <p:nvSpPr>
          <p:cNvPr id="14" name="TextBox 14"/>
          <p:cNvSpPr txBox="1"/>
          <p:nvPr/>
        </p:nvSpPr>
        <p:spPr>
          <a:xfrm>
            <a:off x="4865985" y="2332136"/>
            <a:ext cx="8556030" cy="1172012"/>
          </a:xfrm>
          <a:prstGeom prst="rect">
            <a:avLst/>
          </a:prstGeom>
        </p:spPr>
        <p:txBody>
          <a:bodyPr lIns="0" tIns="0" rIns="0" bIns="0" rtlCol="0" anchor="t">
            <a:spAutoFit/>
          </a:bodyPr>
          <a:lstStyle/>
          <a:p>
            <a:pPr marL="0" lvl="0" indent="0" algn="ctr">
              <a:lnSpc>
                <a:spcPts val="7880"/>
              </a:lnSpc>
              <a:spcBef>
                <a:spcPct val="0"/>
              </a:spcBef>
            </a:pPr>
            <a:r>
              <a:rPr lang="en-US" sz="10944">
                <a:solidFill>
                  <a:srgbClr val="481DCB"/>
                </a:solidFill>
                <a:latin typeface="Computer Says No"/>
              </a:rPr>
              <a:t>RESOURCES</a:t>
            </a:r>
          </a:p>
        </p:txBody>
      </p:sp>
      <p:sp>
        <p:nvSpPr>
          <p:cNvPr id="15" name="Freeform 15"/>
          <p:cNvSpPr/>
          <p:nvPr/>
        </p:nvSpPr>
        <p:spPr>
          <a:xfrm>
            <a:off x="1464439" y="6367522"/>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14"/>
            <a:stretch>
              <a:fillRect/>
            </a:stretch>
          </a:blipFill>
        </p:spPr>
      </p:sp>
      <p:sp>
        <p:nvSpPr>
          <p:cNvPr id="16" name="Freeform 16"/>
          <p:cNvSpPr/>
          <p:nvPr/>
        </p:nvSpPr>
        <p:spPr>
          <a:xfrm>
            <a:off x="1966065" y="3658930"/>
            <a:ext cx="916038" cy="2075301"/>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1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481DCB"/>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9736551" y="324220"/>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641602" y="1515458"/>
            <a:ext cx="7242648"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481DCB"/>
                </a:solidFill>
                <a:latin typeface="Computer Says No"/>
              </a:rPr>
              <a:t>ABTSRACT</a:t>
            </a:r>
          </a:p>
        </p:txBody>
      </p:sp>
      <p:sp>
        <p:nvSpPr>
          <p:cNvPr id="4" name="TextBox 4"/>
          <p:cNvSpPr txBox="1"/>
          <p:nvPr/>
        </p:nvSpPr>
        <p:spPr>
          <a:xfrm>
            <a:off x="1972487" y="2938835"/>
            <a:ext cx="9290043" cy="5477140"/>
          </a:xfrm>
          <a:prstGeom prst="rect">
            <a:avLst/>
          </a:prstGeom>
        </p:spPr>
        <p:txBody>
          <a:bodyPr lIns="0" tIns="0" rIns="0" bIns="0" rtlCol="0" anchor="t">
            <a:spAutoFit/>
          </a:bodyPr>
          <a:lstStyle/>
          <a:p>
            <a:pPr marL="605177" lvl="1" indent="-302588" algn="just">
              <a:lnSpc>
                <a:spcPts val="3924"/>
              </a:lnSpc>
              <a:buFont typeface="Arial"/>
              <a:buChar char="•"/>
            </a:pPr>
            <a:r>
              <a:rPr lang="en-US" sz="2803" dirty="0">
                <a:solidFill>
                  <a:srgbClr val="FFFFFF"/>
                </a:solidFill>
                <a:latin typeface="Poppins Light"/>
              </a:rPr>
              <a:t>Oral cancer is a prevalent and potentially life-threatening disease, emphasizing the critical need for early detection to improve patient outcomes. </a:t>
            </a:r>
          </a:p>
          <a:p>
            <a:pPr marL="605177" lvl="1" indent="-302588" algn="just">
              <a:lnSpc>
                <a:spcPts val="3924"/>
              </a:lnSpc>
              <a:buFont typeface="Arial"/>
              <a:buChar char="•"/>
            </a:pPr>
            <a:r>
              <a:rPr lang="en-US" sz="2803" dirty="0">
                <a:solidFill>
                  <a:srgbClr val="FFFFFF"/>
                </a:solidFill>
                <a:latin typeface="Poppins Light"/>
              </a:rPr>
              <a:t>This study explores the application of </a:t>
            </a:r>
            <a:r>
              <a:rPr lang="en-US" sz="2803" dirty="0" smtClean="0">
                <a:solidFill>
                  <a:srgbClr val="FFFFFF"/>
                </a:solidFill>
                <a:latin typeface="Poppins Light"/>
              </a:rPr>
              <a:t>Recurrent </a:t>
            </a:r>
            <a:r>
              <a:rPr lang="en-US" sz="2803" dirty="0">
                <a:solidFill>
                  <a:srgbClr val="FFFFFF"/>
                </a:solidFill>
                <a:latin typeface="Poppins Light"/>
              </a:rPr>
              <a:t>Neural Networks (</a:t>
            </a:r>
            <a:r>
              <a:rPr lang="en-US" sz="2803" dirty="0" smtClean="0">
                <a:solidFill>
                  <a:srgbClr val="FFFFFF"/>
                </a:solidFill>
                <a:latin typeface="Poppins Light"/>
              </a:rPr>
              <a:t>RNN</a:t>
            </a:r>
            <a:r>
              <a:rPr lang="en-US" sz="2803" dirty="0">
                <a:solidFill>
                  <a:srgbClr val="FFFFFF"/>
                </a:solidFill>
                <a:latin typeface="Poppins Light"/>
              </a:rPr>
              <a:t>) for the automated detection of oral cancer in medical imaging.</a:t>
            </a:r>
          </a:p>
          <a:p>
            <a:pPr marL="605177" lvl="1" indent="-302588" algn="just">
              <a:lnSpc>
                <a:spcPts val="3924"/>
              </a:lnSpc>
              <a:buFont typeface="Arial"/>
              <a:buChar char="•"/>
            </a:pPr>
            <a:r>
              <a:rPr lang="en-US" sz="2803" dirty="0">
                <a:solidFill>
                  <a:srgbClr val="FFFFFF"/>
                </a:solidFill>
                <a:latin typeface="Poppins Light"/>
              </a:rPr>
              <a:t> </a:t>
            </a:r>
            <a:r>
              <a:rPr lang="en-US" sz="2803" dirty="0" smtClean="0">
                <a:solidFill>
                  <a:srgbClr val="FFFFFF"/>
                </a:solidFill>
                <a:latin typeface="Poppins Light"/>
              </a:rPr>
              <a:t>RNN</a:t>
            </a:r>
            <a:r>
              <a:rPr lang="en-US" sz="2803" dirty="0">
                <a:solidFill>
                  <a:srgbClr val="FFFFFF"/>
                </a:solidFill>
                <a:latin typeface="Poppins Light"/>
              </a:rPr>
              <a:t>, a deep learning architecture known for its efficacy in object detection, is employed to identify and localize abnormal lesions within oral images.</a:t>
            </a:r>
          </a:p>
        </p:txBody>
      </p:sp>
      <p:sp>
        <p:nvSpPr>
          <p:cNvPr id="5" name="AutoShape 5"/>
          <p:cNvSpPr/>
          <p:nvPr/>
        </p:nvSpPr>
        <p:spPr>
          <a:xfrm flipV="1">
            <a:off x="2223205" y="9277350"/>
            <a:ext cx="6920742"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grpSp>
        <p:nvGrpSpPr>
          <p:cNvPr id="2" name="Group 2"/>
          <p:cNvGrpSpPr/>
          <p:nvPr/>
        </p:nvGrpSpPr>
        <p:grpSpPr>
          <a:xfrm>
            <a:off x="7984048" y="2999228"/>
            <a:ext cx="2668682" cy="680410"/>
            <a:chOff x="0" y="0"/>
            <a:chExt cx="702863" cy="179203"/>
          </a:xfrm>
        </p:grpSpPr>
        <p:sp>
          <p:nvSpPr>
            <p:cNvPr id="3" name="Freeform 3"/>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4" name="TextBox 4"/>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INTRODUCTION</a:t>
              </a:r>
            </a:p>
          </p:txBody>
        </p:sp>
      </p:grpSp>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6" name="Freeform 6"/>
          <p:cNvSpPr/>
          <p:nvPr/>
        </p:nvSpPr>
        <p:spPr>
          <a:xfrm>
            <a:off x="830602" y="2286263"/>
            <a:ext cx="7153446" cy="7153446"/>
          </a:xfrm>
          <a:custGeom>
            <a:avLst/>
            <a:gdLst/>
            <a:ahLst/>
            <a:cxnLst/>
            <a:rect l="l" t="t" r="r" b="b"/>
            <a:pathLst>
              <a:path w="7153446" h="7153446">
                <a:moveTo>
                  <a:pt x="0" y="0"/>
                </a:moveTo>
                <a:lnTo>
                  <a:pt x="7153446" y="0"/>
                </a:lnTo>
                <a:lnTo>
                  <a:pt x="7153446" y="7153446"/>
                </a:lnTo>
                <a:lnTo>
                  <a:pt x="0" y="7153446"/>
                </a:lnTo>
                <a:lnTo>
                  <a:pt x="0" y="0"/>
                </a:lnTo>
                <a:close/>
              </a:path>
            </a:pathLst>
          </a:custGeom>
          <a:blipFill>
            <a:blip r:embed="rId3"/>
            <a:stretch>
              <a:fillRect/>
            </a:stretch>
          </a:blipFill>
        </p:spPr>
      </p:sp>
      <p:sp>
        <p:nvSpPr>
          <p:cNvPr id="7" name="TextBox 7"/>
          <p:cNvSpPr txBox="1"/>
          <p:nvPr/>
        </p:nvSpPr>
        <p:spPr>
          <a:xfrm>
            <a:off x="5148635" y="176853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481DCB"/>
                </a:solidFill>
                <a:latin typeface="Computer Says No"/>
              </a:rPr>
              <a:t>ORAL CANCER</a:t>
            </a:r>
          </a:p>
        </p:txBody>
      </p:sp>
      <p:sp>
        <p:nvSpPr>
          <p:cNvPr id="8" name="TextBox 8"/>
          <p:cNvSpPr txBox="1"/>
          <p:nvPr/>
        </p:nvSpPr>
        <p:spPr>
          <a:xfrm>
            <a:off x="7984048" y="3921021"/>
            <a:ext cx="9275252" cy="4058756"/>
          </a:xfrm>
          <a:prstGeom prst="rect">
            <a:avLst/>
          </a:prstGeom>
        </p:spPr>
        <p:txBody>
          <a:bodyPr lIns="0" tIns="0" rIns="0" bIns="0" rtlCol="0" anchor="t">
            <a:spAutoFit/>
          </a:bodyPr>
          <a:lstStyle/>
          <a:p>
            <a:pPr marL="612381" lvl="1" indent="-306190" algn="just">
              <a:lnSpc>
                <a:spcPts val="4594"/>
              </a:lnSpc>
              <a:buFont typeface="Arial"/>
              <a:buChar char="•"/>
            </a:pPr>
            <a:r>
              <a:rPr lang="en-US" sz="2836">
                <a:solidFill>
                  <a:srgbClr val="FFFFFF"/>
                </a:solidFill>
                <a:latin typeface="Poppins Light"/>
              </a:rPr>
              <a:t>Oral cancer refers to the uncontrolled growth of abnormal cells in the oral cavity, which includes the lips, tongue, cheeks, floor of the mouth, hard and soft palate, sinuses, and throat.</a:t>
            </a:r>
          </a:p>
          <a:p>
            <a:pPr marL="612381" lvl="1" indent="-306190" algn="just">
              <a:lnSpc>
                <a:spcPts val="4594"/>
              </a:lnSpc>
              <a:buFont typeface="Arial"/>
              <a:buChar char="•"/>
            </a:pPr>
            <a:r>
              <a:rPr lang="en-US" sz="2836">
                <a:solidFill>
                  <a:srgbClr val="FFFFFF"/>
                </a:solidFill>
                <a:latin typeface="Poppins Light"/>
              </a:rPr>
              <a:t> The majority of oral cancers are squamous cell carcinomas, which develop from the flat, thin cells lining the oral cavity and throat.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grpSp>
        <p:nvGrpSpPr>
          <p:cNvPr id="2" name="Group 2"/>
          <p:cNvGrpSpPr/>
          <p:nvPr/>
        </p:nvGrpSpPr>
        <p:grpSpPr>
          <a:xfrm>
            <a:off x="1856055" y="3235824"/>
            <a:ext cx="2668682" cy="680410"/>
            <a:chOff x="0" y="0"/>
            <a:chExt cx="702863" cy="179203"/>
          </a:xfrm>
        </p:grpSpPr>
        <p:sp>
          <p:nvSpPr>
            <p:cNvPr id="3" name="Freeform 3"/>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4" name="TextBox 4"/>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a:solidFill>
                    <a:srgbClr val="FFFFFF"/>
                  </a:solidFill>
                  <a:latin typeface="Poppins Light"/>
                </a:rPr>
                <a:t>INTRODUCTION</a:t>
              </a:r>
            </a:p>
          </p:txBody>
        </p:sp>
      </p:grpSp>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6" name="Freeform 6"/>
          <p:cNvSpPr/>
          <p:nvPr/>
        </p:nvSpPr>
        <p:spPr>
          <a:xfrm>
            <a:off x="12945078" y="3339433"/>
            <a:ext cx="8325913" cy="6723624"/>
          </a:xfrm>
          <a:custGeom>
            <a:avLst/>
            <a:gdLst/>
            <a:ahLst/>
            <a:cxnLst/>
            <a:rect l="l" t="t" r="r" b="b"/>
            <a:pathLst>
              <a:path w="8325913" h="6723624">
                <a:moveTo>
                  <a:pt x="0" y="0"/>
                </a:moveTo>
                <a:lnTo>
                  <a:pt x="8325913" y="0"/>
                </a:lnTo>
                <a:lnTo>
                  <a:pt x="8325913" y="6723624"/>
                </a:lnTo>
                <a:lnTo>
                  <a:pt x="0" y="6723624"/>
                </a:lnTo>
                <a:lnTo>
                  <a:pt x="0" y="0"/>
                </a:lnTo>
                <a:close/>
              </a:path>
            </a:pathLst>
          </a:custGeom>
          <a:blipFill>
            <a:blip r:embed="rId3"/>
            <a:stretch>
              <a:fillRect/>
            </a:stretch>
          </a:blipFill>
        </p:spPr>
      </p:sp>
      <p:sp>
        <p:nvSpPr>
          <p:cNvPr id="7" name="TextBox 7"/>
          <p:cNvSpPr txBox="1"/>
          <p:nvPr/>
        </p:nvSpPr>
        <p:spPr>
          <a:xfrm>
            <a:off x="1028700" y="1842361"/>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38">
                <a:solidFill>
                  <a:srgbClr val="481DCB"/>
                </a:solidFill>
                <a:latin typeface="Computer Says No"/>
              </a:rPr>
              <a:t>ORAL CANCER RISK</a:t>
            </a:r>
          </a:p>
        </p:txBody>
      </p:sp>
      <p:sp>
        <p:nvSpPr>
          <p:cNvPr id="8" name="TextBox 8"/>
          <p:cNvSpPr txBox="1"/>
          <p:nvPr/>
        </p:nvSpPr>
        <p:spPr>
          <a:xfrm>
            <a:off x="576313" y="3773359"/>
            <a:ext cx="11834735" cy="5801831"/>
          </a:xfrm>
          <a:prstGeom prst="rect">
            <a:avLst/>
          </a:prstGeom>
        </p:spPr>
        <p:txBody>
          <a:bodyPr lIns="0" tIns="0" rIns="0" bIns="0" rtlCol="0" anchor="t">
            <a:spAutoFit/>
          </a:bodyPr>
          <a:lstStyle/>
          <a:p>
            <a:pPr algn="just">
              <a:lnSpc>
                <a:spcPts val="4594"/>
              </a:lnSpc>
            </a:pPr>
            <a:endParaRPr/>
          </a:p>
          <a:p>
            <a:pPr marL="612381" lvl="1" indent="-306190" algn="just">
              <a:lnSpc>
                <a:spcPts val="4594"/>
              </a:lnSpc>
              <a:buFont typeface="Arial"/>
              <a:buChar char="•"/>
            </a:pPr>
            <a:r>
              <a:rPr lang="en-US" sz="2836">
                <a:solidFill>
                  <a:srgbClr val="FFFFFF"/>
                </a:solidFill>
                <a:latin typeface="Poppins Light"/>
              </a:rPr>
              <a:t>Tobacco Use: Smoking and smokeless tobacco use significantly increase the risk.</a:t>
            </a:r>
          </a:p>
          <a:p>
            <a:pPr marL="612381" lvl="1" indent="-306190" algn="just">
              <a:lnSpc>
                <a:spcPts val="4594"/>
              </a:lnSpc>
              <a:buFont typeface="Arial"/>
              <a:buChar char="•"/>
            </a:pPr>
            <a:r>
              <a:rPr lang="en-US" sz="2836">
                <a:solidFill>
                  <a:srgbClr val="FFFFFF"/>
                </a:solidFill>
                <a:latin typeface="Poppins Light"/>
              </a:rPr>
              <a:t>Alcohol Consumption: Heavy and prolonged alcohol use is a risk factor, particularly when combined with tobacco use.</a:t>
            </a:r>
          </a:p>
          <a:p>
            <a:pPr marL="612381" lvl="1" indent="-306190" algn="just">
              <a:lnSpc>
                <a:spcPts val="4594"/>
              </a:lnSpc>
              <a:buFont typeface="Arial"/>
              <a:buChar char="•"/>
            </a:pPr>
            <a:r>
              <a:rPr lang="en-US" sz="2836">
                <a:solidFill>
                  <a:srgbClr val="FFFFFF"/>
                </a:solidFill>
                <a:latin typeface="Poppins Light"/>
              </a:rPr>
              <a:t>Human Papillomavirus (HPV): Certain strains of HPV are associated with an increased risk of oral cancers.</a:t>
            </a:r>
          </a:p>
          <a:p>
            <a:pPr marL="612381" lvl="1" indent="-306190" algn="just">
              <a:lnSpc>
                <a:spcPts val="4594"/>
              </a:lnSpc>
              <a:buFont typeface="Arial"/>
              <a:buChar char="•"/>
            </a:pPr>
            <a:r>
              <a:rPr lang="en-US" sz="2836">
                <a:solidFill>
                  <a:srgbClr val="FFFFFF"/>
                </a:solidFill>
                <a:latin typeface="Poppins Light"/>
              </a:rPr>
              <a:t>Poor Oral Hygiene: Chronic irritation of the oral cavity, often due to poor dental hygiene, can contribute.</a:t>
            </a:r>
          </a:p>
          <a:p>
            <a:pPr algn="just">
              <a:lnSpc>
                <a:spcPts val="4594"/>
              </a:lnSpc>
            </a:pPr>
            <a:endParaRPr lang="en-US" sz="2836">
              <a:solidFill>
                <a:srgbClr val="FFFFFF"/>
              </a:solidFill>
              <a:latin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AutoShape 2"/>
          <p:cNvSpPr/>
          <p:nvPr/>
        </p:nvSpPr>
        <p:spPr>
          <a:xfrm flipV="1">
            <a:off x="2420089" y="7879251"/>
            <a:ext cx="6920742" cy="19050"/>
          </a:xfrm>
          <a:prstGeom prst="line">
            <a:avLst/>
          </a:prstGeom>
          <a:ln w="38100" cap="flat">
            <a:solidFill>
              <a:srgbClr val="FFFFFF"/>
            </a:solidFill>
            <a:prstDash val="solid"/>
            <a:headEnd type="none" w="sm" len="sm"/>
            <a:tailEnd type="none" w="sm" len="sm"/>
          </a:ln>
        </p:spPr>
      </p:sp>
      <p:sp>
        <p:nvSpPr>
          <p:cNvPr id="3" name="Freeform 3"/>
          <p:cNvSpPr/>
          <p:nvPr/>
        </p:nvSpPr>
        <p:spPr>
          <a:xfrm>
            <a:off x="12838868" y="419100"/>
            <a:ext cx="4999243" cy="5796224"/>
          </a:xfrm>
          <a:custGeom>
            <a:avLst/>
            <a:gdLst/>
            <a:ahLst/>
            <a:cxnLst/>
            <a:rect l="l" t="t" r="r" b="b"/>
            <a:pathLst>
              <a:path w="4999243" h="5796224">
                <a:moveTo>
                  <a:pt x="0" y="0"/>
                </a:moveTo>
                <a:lnTo>
                  <a:pt x="4999243" y="0"/>
                </a:lnTo>
                <a:lnTo>
                  <a:pt x="4999243" y="5796224"/>
                </a:lnTo>
                <a:lnTo>
                  <a:pt x="0" y="5796224"/>
                </a:lnTo>
                <a:lnTo>
                  <a:pt x="0" y="0"/>
                </a:lnTo>
                <a:close/>
              </a:path>
            </a:pathLst>
          </a:custGeom>
          <a:blipFill>
            <a:blip r:embed="rId2"/>
            <a:stretch>
              <a:fillRect/>
            </a:stretch>
          </a:blipFill>
        </p:spPr>
      </p:sp>
      <p:sp>
        <p:nvSpPr>
          <p:cNvPr id="4" name="TextBox 4"/>
          <p:cNvSpPr txBox="1"/>
          <p:nvPr/>
        </p:nvSpPr>
        <p:spPr>
          <a:xfrm>
            <a:off x="1608061" y="1515458"/>
            <a:ext cx="9654469" cy="1507076"/>
          </a:xfrm>
          <a:prstGeom prst="rect">
            <a:avLst/>
          </a:prstGeom>
        </p:spPr>
        <p:txBody>
          <a:bodyPr lIns="0" tIns="0" rIns="0" bIns="0" rtlCol="0" anchor="t">
            <a:spAutoFit/>
          </a:bodyPr>
          <a:lstStyle/>
          <a:p>
            <a:pPr marL="0" lvl="0" indent="0" algn="ctr">
              <a:lnSpc>
                <a:spcPts val="10150"/>
              </a:lnSpc>
              <a:spcBef>
                <a:spcPct val="0"/>
              </a:spcBef>
            </a:pPr>
            <a:r>
              <a:rPr lang="en-US" sz="14097">
                <a:solidFill>
                  <a:srgbClr val="481DCB"/>
                </a:solidFill>
                <a:latin typeface="Computer Says No"/>
              </a:rPr>
              <a:t>EXISTING SYSTEM</a:t>
            </a:r>
          </a:p>
        </p:txBody>
      </p:sp>
      <p:sp>
        <p:nvSpPr>
          <p:cNvPr id="5" name="TextBox 5"/>
          <p:cNvSpPr txBox="1"/>
          <p:nvPr/>
        </p:nvSpPr>
        <p:spPr>
          <a:xfrm>
            <a:off x="2015601" y="2936809"/>
            <a:ext cx="9290043" cy="3976928"/>
          </a:xfrm>
          <a:prstGeom prst="rect">
            <a:avLst/>
          </a:prstGeom>
        </p:spPr>
        <p:txBody>
          <a:bodyPr lIns="0" tIns="0" rIns="0" bIns="0" rtlCol="0" anchor="t">
            <a:spAutoFit/>
          </a:bodyPr>
          <a:lstStyle/>
          <a:p>
            <a:pPr marL="605177" lvl="1" indent="-302588" algn="just">
              <a:lnSpc>
                <a:spcPts val="3924"/>
              </a:lnSpc>
              <a:buFont typeface="Arial"/>
              <a:buChar char="•"/>
            </a:pPr>
            <a:r>
              <a:rPr lang="en-US" sz="2803">
                <a:solidFill>
                  <a:srgbClr val="FFFFFF"/>
                </a:solidFill>
                <a:latin typeface="Poppins Light"/>
              </a:rPr>
              <a:t>The project will investigate application of Transform Techniques to deep learning model Convolutional Neural Network (CNN), to analy ze their effectiveness in detecting oral cancer. </a:t>
            </a:r>
          </a:p>
          <a:p>
            <a:pPr marL="605177" lvl="1" indent="-302588" algn="just">
              <a:lnSpc>
                <a:spcPts val="3924"/>
              </a:lnSpc>
              <a:buFont typeface="Arial"/>
              <a:buChar char="•"/>
            </a:pPr>
            <a:r>
              <a:rPr lang="en-US" sz="2803">
                <a:solidFill>
                  <a:srgbClr val="FFFFFF"/>
                </a:solidFill>
                <a:latin typeface="Poppins Light"/>
              </a:rPr>
              <a:t>Additionally, the study compare and contrast the results of different optimization techniques to determine the most efficient way to optimize a deep learning model for oral cancer detection </a:t>
            </a:r>
          </a:p>
        </p:txBody>
      </p:sp>
      <p:sp>
        <p:nvSpPr>
          <p:cNvPr id="6" name="TextBox 6"/>
          <p:cNvSpPr txBox="1"/>
          <p:nvPr/>
        </p:nvSpPr>
        <p:spPr>
          <a:xfrm>
            <a:off x="2180091" y="8253095"/>
            <a:ext cx="13927819" cy="1005205"/>
          </a:xfrm>
          <a:prstGeom prst="rect">
            <a:avLst/>
          </a:prstGeom>
        </p:spPr>
        <p:txBody>
          <a:bodyPr lIns="0" tIns="0" rIns="0" bIns="0" rtlCol="0" anchor="t">
            <a:spAutoFit/>
          </a:bodyPr>
          <a:lstStyle/>
          <a:p>
            <a:pPr marL="604521" lvl="1" indent="-302261" algn="just">
              <a:lnSpc>
                <a:spcPts val="3920"/>
              </a:lnSpc>
              <a:buFont typeface="Arial"/>
              <a:buChar char="•"/>
            </a:pPr>
            <a:r>
              <a:rPr lang="en-US" sz="2800">
                <a:solidFill>
                  <a:srgbClr val="FFFFFF"/>
                </a:solidFill>
                <a:latin typeface="Poppins Light"/>
              </a:rPr>
              <a:t>Deep learning demonstrated significant potential in the field of medical image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481DCB"/>
                </a:solidFill>
                <a:latin typeface="Computer Says No"/>
              </a:rPr>
              <a:t>DISADVANTAGES</a:t>
            </a:r>
          </a:p>
        </p:txBody>
      </p:sp>
      <p:sp>
        <p:nvSpPr>
          <p:cNvPr id="7" name="TextBox 7"/>
          <p:cNvSpPr txBox="1"/>
          <p:nvPr/>
        </p:nvSpPr>
        <p:spPr>
          <a:xfrm>
            <a:off x="4742972" y="3832068"/>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Computational Intensity:</a:t>
            </a:r>
          </a:p>
          <a:p>
            <a:pPr>
              <a:lnSpc>
                <a:spcPts val="3534"/>
              </a:lnSpc>
            </a:pPr>
            <a:r>
              <a:rPr lang="en-US" sz="2181">
                <a:solidFill>
                  <a:srgbClr val="FFFFFF"/>
                </a:solidFill>
                <a:latin typeface="Poppins Light"/>
              </a:rPr>
              <a:t>CNNs, especially deep architectures, can be computationally intensive and require substantial processing power for training and inference.</a:t>
            </a:r>
          </a:p>
          <a:p>
            <a:pPr>
              <a:lnSpc>
                <a:spcPts val="3534"/>
              </a:lnSpc>
            </a:pPr>
            <a:endParaRPr lang="en-US" sz="2181">
              <a:solidFill>
                <a:srgbClr val="FFFFFF"/>
              </a:solidFill>
              <a:latin typeface="Poppins Light"/>
            </a:endParaRPr>
          </a:p>
        </p:txBody>
      </p:sp>
      <p:sp>
        <p:nvSpPr>
          <p:cNvPr id="8" name="TextBox 8"/>
          <p:cNvSpPr txBox="1"/>
          <p:nvPr/>
        </p:nvSpPr>
        <p:spPr>
          <a:xfrm>
            <a:off x="4742972" y="6618842"/>
            <a:ext cx="10469841" cy="1788621"/>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Large Data Requirements:</a:t>
            </a:r>
          </a:p>
          <a:p>
            <a:pPr>
              <a:lnSpc>
                <a:spcPts val="3534"/>
              </a:lnSpc>
            </a:pPr>
            <a:r>
              <a:rPr lang="en-US" sz="2181">
                <a:solidFill>
                  <a:srgbClr val="FFFFFF"/>
                </a:solidFill>
                <a:latin typeface="Poppins Light"/>
              </a:rPr>
              <a:t>CNNs typically require large amounts of labeled training data to generalize well to diverse inputs.</a:t>
            </a:r>
          </a:p>
          <a:p>
            <a:pPr>
              <a:lnSpc>
                <a:spcPts val="3534"/>
              </a:lnSpc>
            </a:pPr>
            <a:endParaRPr lang="en-US" sz="2181">
              <a:solidFill>
                <a:srgbClr val="FFFFFF"/>
              </a:solidFill>
              <a:latin typeface="Poppins Light"/>
            </a:endParaRP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5567154" cy="8331739"/>
          </a:xfrm>
          <a:custGeom>
            <a:avLst/>
            <a:gdLst/>
            <a:ahLst/>
            <a:cxnLst/>
            <a:rect l="l" t="t" r="r" b="b"/>
            <a:pathLst>
              <a:path w="15567154" h="8331739">
                <a:moveTo>
                  <a:pt x="0" y="0"/>
                </a:moveTo>
                <a:lnTo>
                  <a:pt x="15567154" y="0"/>
                </a:lnTo>
                <a:lnTo>
                  <a:pt x="15567154" y="8331739"/>
                </a:lnTo>
                <a:lnTo>
                  <a:pt x="0" y="8331739"/>
                </a:lnTo>
                <a:lnTo>
                  <a:pt x="0" y="0"/>
                </a:lnTo>
                <a:close/>
              </a:path>
            </a:pathLst>
          </a:custGeom>
          <a:blipFill>
            <a:blip r:embed="rId3">
              <a:extLst>
                <a:ext uri="{96DAC541-7B7A-43D3-8B79-37D633B846F1}">
                  <asvg:svgBlip xmlns:asvg="http://schemas.microsoft.com/office/drawing/2016/SVG/main" xmlns=""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37283" y="1922776"/>
            <a:ext cx="11613435" cy="1257094"/>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481DCB"/>
                </a:solidFill>
                <a:latin typeface="Computer Says No"/>
              </a:rPr>
              <a:t>DISADVANTAGES</a:t>
            </a:r>
          </a:p>
        </p:txBody>
      </p:sp>
      <p:sp>
        <p:nvSpPr>
          <p:cNvPr id="7" name="TextBox 7"/>
          <p:cNvSpPr txBox="1"/>
          <p:nvPr/>
        </p:nvSpPr>
        <p:spPr>
          <a:xfrm>
            <a:off x="4742972" y="3631438"/>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Overfitting:</a:t>
            </a:r>
          </a:p>
          <a:p>
            <a:pPr>
              <a:lnSpc>
                <a:spcPts val="3534"/>
              </a:lnSpc>
            </a:pPr>
            <a:r>
              <a:rPr lang="en-US" sz="2181">
                <a:solidFill>
                  <a:srgbClr val="FFFFFF"/>
                </a:solidFill>
                <a:latin typeface="Poppins Light"/>
              </a:rPr>
              <a:t>CNNs are prone to overfitting, especially when dealing with limited training data. Overfitting occurs when a model learns the training data too well and performs poorly on new, unseen data.</a:t>
            </a:r>
          </a:p>
          <a:p>
            <a:pPr>
              <a:lnSpc>
                <a:spcPts val="3534"/>
              </a:lnSpc>
            </a:pPr>
            <a:endParaRPr lang="en-US" sz="2181">
              <a:solidFill>
                <a:srgbClr val="FFFFFF"/>
              </a:solidFill>
              <a:latin typeface="Poppins Light"/>
            </a:endParaRPr>
          </a:p>
        </p:txBody>
      </p:sp>
      <p:sp>
        <p:nvSpPr>
          <p:cNvPr id="8" name="TextBox 8"/>
          <p:cNvSpPr txBox="1"/>
          <p:nvPr/>
        </p:nvSpPr>
        <p:spPr>
          <a:xfrm>
            <a:off x="4742972" y="6418817"/>
            <a:ext cx="10469841" cy="2236296"/>
          </a:xfrm>
          <a:prstGeom prst="rect">
            <a:avLst/>
          </a:prstGeom>
        </p:spPr>
        <p:txBody>
          <a:bodyPr lIns="0" tIns="0" rIns="0" bIns="0" rtlCol="0" anchor="t">
            <a:spAutoFit/>
          </a:bodyPr>
          <a:lstStyle/>
          <a:p>
            <a:pPr marL="471059" lvl="1" indent="-235530">
              <a:lnSpc>
                <a:spcPts val="3534"/>
              </a:lnSpc>
              <a:buFont typeface="Arial"/>
              <a:buChar char="•"/>
            </a:pPr>
            <a:r>
              <a:rPr lang="en-US" sz="2181">
                <a:solidFill>
                  <a:srgbClr val="FFFFFF"/>
                </a:solidFill>
                <a:latin typeface="Poppins Light"/>
              </a:rPr>
              <a:t>Biases in Training Data:</a:t>
            </a:r>
          </a:p>
          <a:p>
            <a:pPr>
              <a:lnSpc>
                <a:spcPts val="3534"/>
              </a:lnSpc>
            </a:pPr>
            <a:r>
              <a:rPr lang="en-US" sz="2181">
                <a:solidFill>
                  <a:srgbClr val="FFFFFF"/>
                </a:solidFill>
                <a:latin typeface="Poppins Light"/>
              </a:rPr>
              <a:t>CNNs can inherit biases present in the training data, leading to biased predictions. If the training data is not representative or contains inherent biases, the model may produce unfair or discriminatory outcomes.</a:t>
            </a:r>
          </a:p>
          <a:p>
            <a:pPr>
              <a:lnSpc>
                <a:spcPts val="3534"/>
              </a:lnSpc>
            </a:pPr>
            <a:endParaRPr lang="en-US" sz="2181">
              <a:solidFill>
                <a:srgbClr val="FFFFFF"/>
              </a:solidFill>
              <a:latin typeface="Poppins Light"/>
            </a:endParaRPr>
          </a:p>
        </p:txBody>
      </p:sp>
      <p:sp>
        <p:nvSpPr>
          <p:cNvPr id="9" name="AutoShape 9"/>
          <p:cNvSpPr/>
          <p:nvPr/>
        </p:nvSpPr>
        <p:spPr>
          <a:xfrm flipV="1">
            <a:off x="4742972" y="5867734"/>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03</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04</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9281450" y="1437248"/>
            <a:ext cx="7977850" cy="7977850"/>
          </a:xfrm>
          <a:custGeom>
            <a:avLst/>
            <a:gdLst/>
            <a:ahLst/>
            <a:cxnLst/>
            <a:rect l="l" t="t" r="r" b="b"/>
            <a:pathLst>
              <a:path w="7977850" h="7977850">
                <a:moveTo>
                  <a:pt x="0" y="0"/>
                </a:moveTo>
                <a:lnTo>
                  <a:pt x="7977850" y="0"/>
                </a:lnTo>
                <a:lnTo>
                  <a:pt x="7977850" y="7977850"/>
                </a:lnTo>
                <a:lnTo>
                  <a:pt x="0" y="7977850"/>
                </a:lnTo>
                <a:lnTo>
                  <a:pt x="0" y="0"/>
                </a:lnTo>
                <a:close/>
              </a:path>
            </a:pathLst>
          </a:custGeom>
          <a:blipFill>
            <a:blip r:embed="rId4"/>
            <a:stretch>
              <a:fillRect/>
            </a:stretch>
          </a:blipFill>
        </p:spPr>
      </p:sp>
      <p:sp>
        <p:nvSpPr>
          <p:cNvPr id="5" name="TextBox 5"/>
          <p:cNvSpPr txBox="1"/>
          <p:nvPr/>
        </p:nvSpPr>
        <p:spPr>
          <a:xfrm>
            <a:off x="1256169" y="2766591"/>
            <a:ext cx="8041066" cy="4649457"/>
          </a:xfrm>
          <a:prstGeom prst="rect">
            <a:avLst/>
          </a:prstGeom>
        </p:spPr>
        <p:txBody>
          <a:bodyPr lIns="0" tIns="0" rIns="0" bIns="0" rtlCol="0" anchor="t">
            <a:spAutoFit/>
          </a:bodyPr>
          <a:lstStyle/>
          <a:p>
            <a:pPr marL="0" lvl="0" indent="0" algn="ctr">
              <a:lnSpc>
                <a:spcPts val="16889"/>
              </a:lnSpc>
              <a:spcBef>
                <a:spcPct val="0"/>
              </a:spcBef>
            </a:pPr>
            <a:r>
              <a:rPr lang="en-US" sz="23458">
                <a:solidFill>
                  <a:srgbClr val="481DCB"/>
                </a:solidFill>
                <a:latin typeface="Computer Says No"/>
              </a:rPr>
              <a:t>PROPOSED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14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103521" r="-9270"/>
              </a:stretch>
            </a:blipFill>
          </p:spPr>
        </p:sp>
      </p:grpSp>
      <p:sp>
        <p:nvSpPr>
          <p:cNvPr id="4" name="TextBox 4"/>
          <p:cNvSpPr txBox="1"/>
          <p:nvPr/>
        </p:nvSpPr>
        <p:spPr>
          <a:xfrm>
            <a:off x="8437211" y="1457325"/>
            <a:ext cx="8652476" cy="1034793"/>
          </a:xfrm>
          <a:prstGeom prst="rect">
            <a:avLst/>
          </a:prstGeom>
        </p:spPr>
        <p:txBody>
          <a:bodyPr lIns="0" tIns="0" rIns="0" bIns="0" rtlCol="0" anchor="t">
            <a:spAutoFit/>
          </a:bodyPr>
          <a:lstStyle/>
          <a:p>
            <a:pPr marL="0" lvl="0" indent="0">
              <a:lnSpc>
                <a:spcPts val="6934"/>
              </a:lnSpc>
              <a:spcBef>
                <a:spcPct val="0"/>
              </a:spcBef>
            </a:pPr>
            <a:r>
              <a:rPr lang="en-US" sz="9631">
                <a:solidFill>
                  <a:srgbClr val="481DCB"/>
                </a:solidFill>
                <a:latin typeface="Computer Says No"/>
              </a:rPr>
              <a:t>PROPOSED SYSTEM</a:t>
            </a:r>
          </a:p>
        </p:txBody>
      </p:sp>
      <p:sp>
        <p:nvSpPr>
          <p:cNvPr id="5" name="TextBox 5"/>
          <p:cNvSpPr txBox="1"/>
          <p:nvPr/>
        </p:nvSpPr>
        <p:spPr>
          <a:xfrm>
            <a:off x="8232159" y="2539790"/>
            <a:ext cx="9755091" cy="5599546"/>
          </a:xfrm>
          <a:prstGeom prst="rect">
            <a:avLst/>
          </a:prstGeom>
        </p:spPr>
        <p:txBody>
          <a:bodyPr lIns="0" tIns="0" rIns="0" bIns="0" rtlCol="0" anchor="t">
            <a:spAutoFit/>
          </a:bodyPr>
          <a:lstStyle/>
          <a:p>
            <a:pPr marL="589533" lvl="1" indent="-294767">
              <a:lnSpc>
                <a:spcPts val="4423"/>
              </a:lnSpc>
              <a:buFont typeface="Arial"/>
              <a:buChar char="•"/>
            </a:pPr>
            <a:r>
              <a:rPr lang="en-US" sz="2730" dirty="0">
                <a:solidFill>
                  <a:srgbClr val="FFFFFF"/>
                </a:solidFill>
                <a:latin typeface="Poppins Light"/>
              </a:rPr>
              <a:t>The research utilizes a curated dataset comprising diverse oral pathology images, ensuring the model's robustness and generalizability. </a:t>
            </a:r>
          </a:p>
          <a:p>
            <a:pPr marL="589533" lvl="1" indent="-294767">
              <a:lnSpc>
                <a:spcPts val="4423"/>
              </a:lnSpc>
              <a:buFont typeface="Arial"/>
              <a:buChar char="•"/>
            </a:pPr>
            <a:r>
              <a:rPr lang="en-US" sz="2730" dirty="0">
                <a:solidFill>
                  <a:srgbClr val="FFFFFF"/>
                </a:solidFill>
                <a:latin typeface="Poppins Light"/>
              </a:rPr>
              <a:t>The </a:t>
            </a:r>
            <a:r>
              <a:rPr lang="en-US" sz="2730" dirty="0" smtClean="0">
                <a:solidFill>
                  <a:srgbClr val="FFFFFF"/>
                </a:solidFill>
                <a:latin typeface="Poppins Light"/>
              </a:rPr>
              <a:t>RNN </a:t>
            </a:r>
            <a:r>
              <a:rPr lang="en-US" sz="2730" dirty="0">
                <a:solidFill>
                  <a:srgbClr val="FFFFFF"/>
                </a:solidFill>
                <a:latin typeface="Poppins Light"/>
              </a:rPr>
              <a:t>model is trained to recognize subtle patterns indicative of oral cancer, enabling precise identification even in the early stages of the disease.</a:t>
            </a:r>
          </a:p>
          <a:p>
            <a:pPr marL="589533" lvl="1" indent="-294767">
              <a:lnSpc>
                <a:spcPts val="4423"/>
              </a:lnSpc>
              <a:buFont typeface="Arial"/>
              <a:buChar char="•"/>
            </a:pPr>
            <a:r>
              <a:rPr lang="en-US" sz="2730" dirty="0">
                <a:solidFill>
                  <a:srgbClr val="FFFFFF"/>
                </a:solidFill>
                <a:latin typeface="Poppins Light"/>
              </a:rPr>
              <a:t> The integration of explainable AI techniques enhances the interpretability of the model's decisions, fostering trust among healthcare professionals.</a:t>
            </a:r>
          </a:p>
        </p:txBody>
      </p:sp>
      <p:sp>
        <p:nvSpPr>
          <p:cNvPr id="6" name="Freeform 6"/>
          <p:cNvSpPr/>
          <p:nvPr/>
        </p:nvSpPr>
        <p:spPr>
          <a:xfrm flipH="1">
            <a:off x="15875051" y="8479279"/>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1176</Words>
  <Application>Microsoft Office PowerPoint</Application>
  <PresentationFormat>Custom</PresentationFormat>
  <Paragraphs>86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Poppins Bold</vt:lpstr>
      <vt:lpstr>Computer Says No</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Oral cancer detection</dc:title>
  <cp:lastModifiedBy>Microsoft account</cp:lastModifiedBy>
  <cp:revision>7</cp:revision>
  <dcterms:created xsi:type="dcterms:W3CDTF">2006-08-16T00:00:00Z</dcterms:created>
  <dcterms:modified xsi:type="dcterms:W3CDTF">2023-11-29T09:13:54Z</dcterms:modified>
  <dc:identifier>DAF1W-FRIDQ</dc:identifier>
</cp:coreProperties>
</file>